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5" r:id="rId6"/>
    <p:sldId id="266" r:id="rId7"/>
    <p:sldId id="269" r:id="rId8"/>
    <p:sldId id="261" r:id="rId9"/>
    <p:sldId id="262" r:id="rId10"/>
    <p:sldId id="263" r:id="rId11"/>
    <p:sldId id="260" r:id="rId12"/>
    <p:sldId id="264" r:id="rId13"/>
    <p:sldId id="268" r:id="rId14"/>
    <p:sldId id="270" r:id="rId15"/>
    <p:sldId id="26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996"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15DE0B-086F-495C-81C6-827665E41A6E}" type="datetimeFigureOut">
              <a:rPr lang="en-US" smtClean="0"/>
              <a:t>4/16/2013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4702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15DE0B-086F-495C-81C6-827665E41A6E}" type="datetimeFigureOut">
              <a:rPr lang="en-US" smtClean="0"/>
              <a:t>4/16/2013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736395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15DE0B-086F-495C-81C6-827665E41A6E}" type="datetimeFigureOut">
              <a:rPr lang="en-US" smtClean="0"/>
              <a:t>4/16/2013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2785338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15DE0B-086F-495C-81C6-827665E41A6E}" type="datetimeFigureOut">
              <a:rPr lang="en-US" smtClean="0"/>
              <a:t>4/16/2013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750497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15DE0B-086F-495C-81C6-827665E41A6E}" type="datetimeFigureOut">
              <a:rPr lang="en-US" smtClean="0"/>
              <a:t>4/16/2013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1042959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15DE0B-086F-495C-81C6-827665E41A6E}" type="datetimeFigureOut">
              <a:rPr lang="en-US" smtClean="0"/>
              <a:t>4/16/2013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1947901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15DE0B-086F-495C-81C6-827665E41A6E}" type="datetimeFigureOut">
              <a:rPr lang="en-US" smtClean="0"/>
              <a:t>4/16/2013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2861488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15DE0B-086F-495C-81C6-827665E41A6E}" type="datetimeFigureOut">
              <a:rPr lang="en-US" smtClean="0"/>
              <a:t>4/16/2013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1882299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15DE0B-086F-495C-81C6-827665E41A6E}" type="datetimeFigureOut">
              <a:rPr lang="en-US" smtClean="0"/>
              <a:t>4/16/2013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54838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15DE0B-086F-495C-81C6-827665E41A6E}" type="datetimeFigureOut">
              <a:rPr lang="en-US" smtClean="0"/>
              <a:t>4/16/2013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2640051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15DE0B-086F-495C-81C6-827665E41A6E}" type="datetimeFigureOut">
              <a:rPr lang="en-US" smtClean="0"/>
              <a:t>4/16/2013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F6822B-9C63-41F2-987F-5737ADF85BAD}" type="slidenum">
              <a:rPr lang="en-US" smtClean="0"/>
              <a:t>‹#›</a:t>
            </a:fld>
            <a:endParaRPr lang="en-US"/>
          </a:p>
        </p:txBody>
      </p:sp>
    </p:spTree>
    <p:extLst>
      <p:ext uri="{BB962C8B-B14F-4D97-AF65-F5344CB8AC3E}">
        <p14:creationId xmlns:p14="http://schemas.microsoft.com/office/powerpoint/2010/main" val="3061648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5DE0B-086F-495C-81C6-827665E41A6E}" type="datetimeFigureOut">
              <a:rPr lang="en-US" smtClean="0"/>
              <a:t>4/16/2013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F6822B-9C63-41F2-987F-5737ADF85BAD}" type="slidenum">
              <a:rPr lang="en-US" smtClean="0"/>
              <a:t>‹#›</a:t>
            </a:fld>
            <a:endParaRPr lang="en-US"/>
          </a:p>
        </p:txBody>
      </p:sp>
    </p:spTree>
    <p:extLst>
      <p:ext uri="{BB962C8B-B14F-4D97-AF65-F5344CB8AC3E}">
        <p14:creationId xmlns:p14="http://schemas.microsoft.com/office/powerpoint/2010/main" val="4282294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eg"/><Relationship Id="rId7" Type="http://schemas.openxmlformats.org/officeDocument/2006/relationships/image" Target="../media/image3.jpeg"/><Relationship Id="rId2" Type="http://schemas.openxmlformats.org/officeDocument/2006/relationships/hyperlink" Target="http://www.google.com/url?sa=i&amp;rct=j&amp;q=baseball+collisions+at+the+plate&amp;source=images&amp;cd=&amp;cad=rja&amp;docid=mC_wciTiz5eCKM&amp;tbnid=2kJCBp-Jw1LFnM:&amp;ved=&amp;url=http://onmilwaukee.com/sports/articles/scorecard052911.html&amp;ei=22hoUeLGMIfG4AO2vYHICg&amp;bvm=bv.45175338,d.dmg&amp;psig=AFQjCNFSFXOSH77Hu9MEqGcaY1N1gfhNyA&amp;ust=1365883484170264" TargetMode="External"/><Relationship Id="rId1" Type="http://schemas.openxmlformats.org/officeDocument/2006/relationships/slideLayout" Target="../slideLayouts/slideLayout2.xml"/><Relationship Id="rId6" Type="http://schemas.openxmlformats.org/officeDocument/2006/relationships/hyperlink" Target="http://www.google.com/url?sa=i&amp;rct=j&amp;q=baseball+collisions+at+the+plate&amp;source=images&amp;cd=&amp;docid=rk-J61oC7DKQlM&amp;tbnid=sf4ModW5iCvhzM:&amp;ved=&amp;url=http://capegazette.villagesoup.com/p/caper-tigers-beat-cape-henlopen-baseball-6-1/816915&amp;ei=22hoUeLGMIfG4AO2vYHICg&amp;bvm=bv.45175338,d.dmg&amp;psig=AFQjCNFSFXOSH77Hu9MEqGcaY1N1gfhNyA&amp;ust=1365883484170264" TargetMode="External"/><Relationship Id="rId5" Type="http://schemas.openxmlformats.org/officeDocument/2006/relationships/image" Target="../media/image2.jpeg"/><Relationship Id="rId4" Type="http://schemas.openxmlformats.org/officeDocument/2006/relationships/hyperlink" Target="http://www.google.com/url?sa=i&amp;rct=j&amp;q=baseball+collisions+at+the+plate&amp;source=images&amp;cd=&amp;cad=rja&amp;docid=7Fn0KTuhObAbYM&amp;tbnid=xUuWhL19dOGbUM:&amp;ved=&amp;url=http://www.usatoday.com/sports/mlb/&amp;ei=22hoUeLGMIfG4AO2vYHICg&amp;bvm=bv.45175338,d.dmg&amp;psig=AFQjCNFSFXOSH77Hu9MEqGcaY1N1gfhNyA&amp;ust=1365883484170264"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5.jpeg"/><Relationship Id="rId7" Type="http://schemas.openxmlformats.org/officeDocument/2006/relationships/hyperlink" Target="http://www.google.com/url?sa=i&amp;rct=j&amp;q=baseball+collisions+at+the+plate&amp;source=images&amp;cd=&amp;cad=rja&amp;docid=MCSslpIGjvKBRM&amp;tbnid=J3Dy78DvylPeIM:&amp;ved=&amp;url=http://espn.go.com/espn/commentary/story/_/id/7602812/bruce-bochy-rules-buster-posey-solve-problem&amp;ei=22hoUeLGMIfG4AO2vYHICg&amp;bvm=bv.45175338,d.dmg&amp;psig=AFQjCNFSFXOSH77Hu9MEqGcaY1N1gfhNyA&amp;ust=1365883484170264" TargetMode="External"/><Relationship Id="rId2" Type="http://schemas.openxmlformats.org/officeDocument/2006/relationships/hyperlink" Target="http://www.google.com/url?sa=i&amp;rct=j&amp;q=baseball+collisions+at+the+plate&amp;source=images&amp;cd=&amp;cad=rja&amp;docid=DzE_bOZmP9jo4M&amp;tbnid=AAJtYc7rRyvloM:&amp;ved=&amp;url=http://thebaseballcodes.com/category/running-into-the-catcher/&amp;ei=22hoUeLGMIfG4AO2vYHICg&amp;bvm=bv.45175338,d.dmg&amp;psig=AFQjCNFSFXOSH77Hu9MEqGcaY1N1gfhNyA&amp;ust=1365883484170264" TargetMode="Externa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www.google.com/url?sa=i&amp;rct=j&amp;q=baseball+collisions+at+the+plate&amp;source=images&amp;cd=&amp;cad=rja&amp;docid=ziBZyvXPCwFoJM&amp;tbnid=8rtwYggxmQIS6M:&amp;ved=&amp;url=http://www.sacbee.com/2013/04/06/5322173/cobb-and-johnson-key-rays-win.html&amp;ei=22hoUeLGMIfG4AO2vYHICg&amp;bvm=bv.45175338,d.dmg&amp;psig=AFQjCNFSFXOSH77Hu9MEqGcaY1N1gfhNyA&amp;ust=1365883484170264" TargetMode="Externa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baseball+collisions+at+the+plate&amp;source=images&amp;cd=&amp;cad=rja&amp;docid=Y0oiyAExatQrZM&amp;tbnid=FBbSsh444KI5PM:&amp;ved=&amp;url=http://sportsillustrated.cnn.com/multimedia/photo_gallery/1106/mlb.home.plate.collisions/content.11.html&amp;ei=22hoUeLGMIfG4AO2vYHICg&amp;bvm=bv.45175338,d.dmg&amp;psig=AFQjCNFSFXOSH77Hu9MEqGcaY1N1gfhNyA&amp;ust=1365883484170264" TargetMode="Externa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www.google.com/url?sa=i&amp;rct=j&amp;q=baseball+collisions+at+the+plate&amp;source=images&amp;cd=&amp;cad=rja&amp;docid=GurQ-8Vb3ALSSM&amp;tbnid=66GifpX3dj-rFM:&amp;ved=&amp;url=http://www.debate.org/opinions/should-mlb-continue-to-allow-collisions-at-home-plate&amp;ei=22hoUeLGMIfG4AO2vYHICg&amp;bvm=bv.45175338,d.dmg&amp;psig=AFQjCNFSFXOSH77Hu9MEqGcaY1N1gfhNyA&amp;ust=1365883484170264"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ENcBAaeCXsk&amp;NR=1&amp;feature=fvwp" TargetMode="External"/><Relationship Id="rId2" Type="http://schemas.openxmlformats.org/officeDocument/2006/relationships/hyperlink" Target="http://www.youtube.com/watch?v=ltPWetfJS0c" TargetMode="External"/><Relationship Id="rId1" Type="http://schemas.openxmlformats.org/officeDocument/2006/relationships/slideLayout" Target="../slideLayouts/slideLayout2.xml"/><Relationship Id="rId5" Type="http://schemas.openxmlformats.org/officeDocument/2006/relationships/hyperlink" Target="http://www.youtube.com/watch?v=Dp8ST0WidfA" TargetMode="External"/><Relationship Id="rId4" Type="http://schemas.openxmlformats.org/officeDocument/2006/relationships/hyperlink" Target="http://www.youtube.com/watch?v=Y4nJqEsIrIM&amp;NR=1&amp;feature=endscree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533400"/>
            <a:ext cx="2245551" cy="369332"/>
          </a:xfrm>
          <a:prstGeom prst="rect">
            <a:avLst/>
          </a:prstGeom>
          <a:noFill/>
        </p:spPr>
        <p:txBody>
          <a:bodyPr wrap="none" rtlCol="0">
            <a:spAutoFit/>
          </a:bodyPr>
          <a:lstStyle/>
          <a:p>
            <a:r>
              <a:rPr lang="en-US" dirty="0" smtClean="0"/>
              <a:t>Rotation … What is it?</a:t>
            </a:r>
          </a:p>
        </p:txBody>
      </p:sp>
      <p:sp>
        <p:nvSpPr>
          <p:cNvPr id="5" name="TextBox 4"/>
          <p:cNvSpPr txBox="1"/>
          <p:nvPr/>
        </p:nvSpPr>
        <p:spPr>
          <a:xfrm>
            <a:off x="1132936" y="1498757"/>
            <a:ext cx="7468070" cy="369332"/>
          </a:xfrm>
          <a:prstGeom prst="rect">
            <a:avLst/>
          </a:prstGeom>
          <a:noFill/>
        </p:spPr>
        <p:txBody>
          <a:bodyPr wrap="none" rtlCol="0">
            <a:spAutoFit/>
          </a:bodyPr>
          <a:lstStyle/>
          <a:p>
            <a:r>
              <a:rPr lang="en-US" dirty="0" smtClean="0"/>
              <a:t>It involves the plate umpire </a:t>
            </a:r>
            <a:r>
              <a:rPr lang="en-US" dirty="0" smtClean="0"/>
              <a:t>moving to cover third base to help base umpire</a:t>
            </a:r>
            <a:endParaRPr lang="en-US" dirty="0"/>
          </a:p>
        </p:txBody>
      </p:sp>
      <p:sp>
        <p:nvSpPr>
          <p:cNvPr id="7" name="TextBox 6"/>
          <p:cNvSpPr txBox="1"/>
          <p:nvPr/>
        </p:nvSpPr>
        <p:spPr>
          <a:xfrm>
            <a:off x="1185333" y="2326059"/>
            <a:ext cx="5957400" cy="369332"/>
          </a:xfrm>
          <a:prstGeom prst="rect">
            <a:avLst/>
          </a:prstGeom>
          <a:noFill/>
        </p:spPr>
        <p:txBody>
          <a:bodyPr wrap="none" rtlCol="0">
            <a:spAutoFit/>
          </a:bodyPr>
          <a:lstStyle/>
          <a:p>
            <a:r>
              <a:rPr lang="en-US" dirty="0" smtClean="0"/>
              <a:t>It may occur with a man on first only or man on first and third</a:t>
            </a:r>
            <a:endParaRPr lang="en-US" dirty="0"/>
          </a:p>
        </p:txBody>
      </p:sp>
      <p:sp>
        <p:nvSpPr>
          <p:cNvPr id="8" name="TextBox 7"/>
          <p:cNvSpPr txBox="1"/>
          <p:nvPr/>
        </p:nvSpPr>
        <p:spPr>
          <a:xfrm>
            <a:off x="1132936" y="3886200"/>
            <a:ext cx="6248400" cy="646331"/>
          </a:xfrm>
          <a:prstGeom prst="rect">
            <a:avLst/>
          </a:prstGeom>
          <a:noFill/>
        </p:spPr>
        <p:txBody>
          <a:bodyPr wrap="square" rtlCol="0">
            <a:spAutoFit/>
          </a:bodyPr>
          <a:lstStyle/>
          <a:p>
            <a:r>
              <a:rPr lang="en-US" dirty="0" smtClean="0"/>
              <a:t>If full rotation is not completed, 15 feet toward third and away from the foul line should be achieved</a:t>
            </a:r>
            <a:endParaRPr lang="en-US" dirty="0"/>
          </a:p>
        </p:txBody>
      </p:sp>
      <p:sp>
        <p:nvSpPr>
          <p:cNvPr id="9" name="TextBox 8"/>
          <p:cNvSpPr txBox="1"/>
          <p:nvPr/>
        </p:nvSpPr>
        <p:spPr>
          <a:xfrm>
            <a:off x="1164566" y="3200400"/>
            <a:ext cx="5742791" cy="369332"/>
          </a:xfrm>
          <a:prstGeom prst="rect">
            <a:avLst/>
          </a:prstGeom>
          <a:noFill/>
        </p:spPr>
        <p:txBody>
          <a:bodyPr wrap="none" rtlCol="0">
            <a:spAutoFit/>
          </a:bodyPr>
          <a:lstStyle/>
          <a:p>
            <a:r>
              <a:rPr lang="en-US" dirty="0" smtClean="0"/>
              <a:t>The play at third is taken inside the  diamond at the cut-out</a:t>
            </a:r>
            <a:endParaRPr lang="en-US" dirty="0"/>
          </a:p>
        </p:txBody>
      </p:sp>
    </p:spTree>
    <p:extLst>
      <p:ext uri="{BB962C8B-B14F-4D97-AF65-F5344CB8AC3E}">
        <p14:creationId xmlns:p14="http://schemas.microsoft.com/office/powerpoint/2010/main" val="1825424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813444" y="3109525"/>
            <a:ext cx="928305" cy="882951"/>
          </a:xfrm>
          <a:prstGeom prst="ellipse">
            <a:avLst/>
          </a:prstGeom>
          <a:gradFill>
            <a:gsLst>
              <a:gs pos="0">
                <a:schemeClr val="accent1">
                  <a:tint val="66000"/>
                  <a:satMod val="160000"/>
                  <a:lumMod val="87000"/>
                  <a:lumOff val="13000"/>
                  <a:alpha val="53000"/>
                </a:schemeClr>
              </a:gs>
              <a:gs pos="92000">
                <a:schemeClr val="accent1">
                  <a:tint val="44500"/>
                  <a:satMod val="160000"/>
                </a:schemeClr>
              </a:gs>
              <a:gs pos="100000">
                <a:schemeClr val="accent1">
                  <a:tint val="23500"/>
                  <a:satMod val="160000"/>
                </a:schemeClr>
              </a:gs>
            </a:gsLst>
            <a:lin ang="5400000" scaled="0"/>
          </a:gra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8853737">
            <a:off x="2645982" y="1684026"/>
            <a:ext cx="3308465" cy="3250442"/>
          </a:xfrm>
          <a:prstGeom prst="rect">
            <a:avLst/>
          </a:prstGeom>
          <a:noFill/>
          <a:ln>
            <a:solidFill>
              <a:schemeClr val="tx2">
                <a:lumMod val="40000"/>
                <a:lumOff val="6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753364">
            <a:off x="4194470" y="961725"/>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753364">
            <a:off x="6342728" y="3156851"/>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753364">
            <a:off x="2028524" y="3238499"/>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4147146" y="5326215"/>
            <a:ext cx="323254" cy="295504"/>
            <a:chOff x="663021" y="3810000"/>
            <a:chExt cx="2485453" cy="2743197"/>
          </a:xfrm>
        </p:grpSpPr>
        <p:sp>
          <p:nvSpPr>
            <p:cNvPr id="16" name="Rectangle 15"/>
            <p:cNvSpPr/>
            <p:nvPr/>
          </p:nvSpPr>
          <p:spPr>
            <a:xfrm>
              <a:off x="663022" y="3810000"/>
              <a:ext cx="2485452" cy="1314276"/>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0800000">
              <a:off x="663021" y="5124275"/>
              <a:ext cx="2485452" cy="1428922"/>
            </a:xfrm>
            <a:prstGeom prst="triangle">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a:off x="4059395" y="3394675"/>
            <a:ext cx="436405" cy="762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rot="2641688">
            <a:off x="5982741" y="3184347"/>
            <a:ext cx="324956" cy="1621895"/>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p:nvCxnSpPr>
        <p:spPr>
          <a:xfrm flipV="1">
            <a:off x="299006" y="3191173"/>
            <a:ext cx="8463994" cy="203502"/>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593250" y="5943600"/>
            <a:ext cx="685800" cy="60960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705600" y="6019800"/>
            <a:ext cx="685800" cy="60960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p:nvCxnSpPr>
        <p:spPr>
          <a:xfrm flipH="1" flipV="1">
            <a:off x="44932" y="1447800"/>
            <a:ext cx="1891218" cy="1867927"/>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6618654" y="990257"/>
            <a:ext cx="2220546" cy="2280894"/>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3773669" y="5092202"/>
            <a:ext cx="381000" cy="69899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477921" y="5092201"/>
            <a:ext cx="381000" cy="69899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33"/>
          <p:cNvSpPr/>
          <p:nvPr/>
        </p:nvSpPr>
        <p:spPr>
          <a:xfrm>
            <a:off x="4014464" y="5777182"/>
            <a:ext cx="571500" cy="471217"/>
          </a:xfrm>
          <a:custGeom>
            <a:avLst/>
            <a:gdLst>
              <a:gd name="connsiteX0" fmla="*/ 0 w 571500"/>
              <a:gd name="connsiteY0" fmla="*/ 0 h 444124"/>
              <a:gd name="connsiteX1" fmla="*/ 571500 w 571500"/>
              <a:gd name="connsiteY1" fmla="*/ 0 h 444124"/>
              <a:gd name="connsiteX2" fmla="*/ 571500 w 571500"/>
              <a:gd name="connsiteY2" fmla="*/ 444124 h 444124"/>
              <a:gd name="connsiteX3" fmla="*/ 0 w 571500"/>
              <a:gd name="connsiteY3" fmla="*/ 444124 h 444124"/>
              <a:gd name="connsiteX4" fmla="*/ 0 w 571500"/>
              <a:gd name="connsiteY4" fmla="*/ 0 h 444124"/>
              <a:gd name="connsiteX0" fmla="*/ 571500 w 571500"/>
              <a:gd name="connsiteY0" fmla="*/ 0 h 444124"/>
              <a:gd name="connsiteX1" fmla="*/ 571500 w 571500"/>
              <a:gd name="connsiteY1" fmla="*/ 444124 h 444124"/>
              <a:gd name="connsiteX2" fmla="*/ 0 w 571500"/>
              <a:gd name="connsiteY2" fmla="*/ 444124 h 444124"/>
              <a:gd name="connsiteX3" fmla="*/ 91440 w 571500"/>
              <a:gd name="connsiteY3" fmla="*/ 91440 h 444124"/>
              <a:gd name="connsiteX0" fmla="*/ 581660 w 581660"/>
              <a:gd name="connsiteY0" fmla="*/ 0 h 444124"/>
              <a:gd name="connsiteX1" fmla="*/ 581660 w 581660"/>
              <a:gd name="connsiteY1" fmla="*/ 444124 h 444124"/>
              <a:gd name="connsiteX2" fmla="*/ 10160 w 581660"/>
              <a:gd name="connsiteY2" fmla="*/ 444124 h 444124"/>
              <a:gd name="connsiteX3" fmla="*/ 0 w 581660"/>
              <a:gd name="connsiteY3" fmla="*/ 23707 h 444124"/>
              <a:gd name="connsiteX0" fmla="*/ 571500 w 571500"/>
              <a:gd name="connsiteY0" fmla="*/ 27093 h 471217"/>
              <a:gd name="connsiteX1" fmla="*/ 571500 w 571500"/>
              <a:gd name="connsiteY1" fmla="*/ 471217 h 471217"/>
              <a:gd name="connsiteX2" fmla="*/ 0 w 571500"/>
              <a:gd name="connsiteY2" fmla="*/ 471217 h 471217"/>
              <a:gd name="connsiteX3" fmla="*/ 6773 w 571500"/>
              <a:gd name="connsiteY3" fmla="*/ 0 h 471217"/>
            </a:gdLst>
            <a:ahLst/>
            <a:cxnLst>
              <a:cxn ang="0">
                <a:pos x="connsiteX0" y="connsiteY0"/>
              </a:cxn>
              <a:cxn ang="0">
                <a:pos x="connsiteX1" y="connsiteY1"/>
              </a:cxn>
              <a:cxn ang="0">
                <a:pos x="connsiteX2" y="connsiteY2"/>
              </a:cxn>
              <a:cxn ang="0">
                <a:pos x="connsiteX3" y="connsiteY3"/>
              </a:cxn>
            </a:cxnLst>
            <a:rect l="l" t="t" r="r" b="b"/>
            <a:pathLst>
              <a:path w="571500" h="471217">
                <a:moveTo>
                  <a:pt x="571500" y="27093"/>
                </a:moveTo>
                <a:lnTo>
                  <a:pt x="571500" y="471217"/>
                </a:lnTo>
                <a:lnTo>
                  <a:pt x="0" y="471217"/>
                </a:lnTo>
                <a:cubicBezTo>
                  <a:pt x="0" y="323176"/>
                  <a:pt x="6773" y="0"/>
                  <a:pt x="6773" y="0"/>
                </a:cubicBezTo>
              </a:path>
            </a:pathLst>
          </a:cu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211295" y="5715000"/>
            <a:ext cx="23555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rot="5673978">
            <a:off x="4430675" y="5378843"/>
            <a:ext cx="457200" cy="247650"/>
            <a:chOff x="6172200" y="3057525"/>
            <a:chExt cx="457200" cy="247650"/>
          </a:xfrm>
        </p:grpSpPr>
        <p:sp>
          <p:nvSpPr>
            <p:cNvPr id="34" name="Oval 33"/>
            <p:cNvSpPr/>
            <p:nvPr/>
          </p:nvSpPr>
          <p:spPr>
            <a:xfrm>
              <a:off x="6340642" y="3100223"/>
              <a:ext cx="120316" cy="2049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172200" y="3057525"/>
              <a:ext cx="457200" cy="162253"/>
            </a:xfrm>
            <a:prstGeom prst="ellipse">
              <a:avLst/>
            </a:prstGeom>
            <a:solidFill>
              <a:srgbClr val="FFFF00">
                <a:alpha val="4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Oval 35"/>
          <p:cNvSpPr/>
          <p:nvPr/>
        </p:nvSpPr>
        <p:spPr>
          <a:xfrm>
            <a:off x="4329070" y="5977467"/>
            <a:ext cx="235550" cy="2286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4240605" y="3733800"/>
            <a:ext cx="88465" cy="1154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152400" y="5144538"/>
            <a:ext cx="1770998" cy="369332"/>
          </a:xfrm>
          <a:prstGeom prst="rect">
            <a:avLst/>
          </a:prstGeom>
          <a:noFill/>
        </p:spPr>
        <p:txBody>
          <a:bodyPr wrap="none" rtlCol="0">
            <a:spAutoFit/>
          </a:bodyPr>
          <a:lstStyle/>
          <a:p>
            <a:r>
              <a:rPr lang="en-US" dirty="0" smtClean="0"/>
              <a:t>Rotation to Third</a:t>
            </a:r>
            <a:endParaRPr lang="en-US" dirty="0"/>
          </a:p>
        </p:txBody>
      </p:sp>
      <p:sp>
        <p:nvSpPr>
          <p:cNvPr id="29" name="Oval 28"/>
          <p:cNvSpPr/>
          <p:nvPr/>
        </p:nvSpPr>
        <p:spPr>
          <a:xfrm>
            <a:off x="6027444" y="2590800"/>
            <a:ext cx="235550" cy="228600"/>
          </a:xfrm>
          <a:prstGeom prst="ellipse">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152400" y="5519135"/>
            <a:ext cx="1809278" cy="369332"/>
          </a:xfrm>
          <a:prstGeom prst="rect">
            <a:avLst/>
          </a:prstGeom>
          <a:noFill/>
        </p:spPr>
        <p:txBody>
          <a:bodyPr wrap="none" rtlCol="0">
            <a:spAutoFit/>
          </a:bodyPr>
          <a:lstStyle/>
          <a:p>
            <a:r>
              <a:rPr lang="en-US" dirty="0" smtClean="0"/>
              <a:t>Move toward 3rd</a:t>
            </a:r>
            <a:endParaRPr lang="en-US" dirty="0"/>
          </a:p>
        </p:txBody>
      </p:sp>
      <p:sp>
        <p:nvSpPr>
          <p:cNvPr id="31" name="TextBox 30"/>
          <p:cNvSpPr txBox="1"/>
          <p:nvPr/>
        </p:nvSpPr>
        <p:spPr>
          <a:xfrm>
            <a:off x="152400" y="5888467"/>
            <a:ext cx="3292120" cy="369332"/>
          </a:xfrm>
          <a:prstGeom prst="rect">
            <a:avLst/>
          </a:prstGeom>
          <a:noFill/>
        </p:spPr>
        <p:txBody>
          <a:bodyPr wrap="none" rtlCol="0">
            <a:spAutoFit/>
          </a:bodyPr>
          <a:lstStyle/>
          <a:p>
            <a:r>
              <a:rPr lang="en-US" dirty="0" smtClean="0"/>
              <a:t>Read if there is going to be a play</a:t>
            </a:r>
          </a:p>
        </p:txBody>
      </p:sp>
      <p:sp>
        <p:nvSpPr>
          <p:cNvPr id="38" name="Oval 37"/>
          <p:cNvSpPr/>
          <p:nvPr/>
        </p:nvSpPr>
        <p:spPr>
          <a:xfrm>
            <a:off x="4800907" y="2267463"/>
            <a:ext cx="235550" cy="2286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187352" y="6324600"/>
            <a:ext cx="2811795" cy="369332"/>
          </a:xfrm>
          <a:prstGeom prst="rect">
            <a:avLst/>
          </a:prstGeom>
          <a:noFill/>
        </p:spPr>
        <p:txBody>
          <a:bodyPr wrap="none" rtlCol="0">
            <a:spAutoFit/>
          </a:bodyPr>
          <a:lstStyle/>
          <a:p>
            <a:r>
              <a:rPr lang="en-US" dirty="0" smtClean="0"/>
              <a:t>If Necessary move to cutout</a:t>
            </a:r>
            <a:endParaRPr lang="en-US" dirty="0"/>
          </a:p>
        </p:txBody>
      </p:sp>
    </p:spTree>
    <p:extLst>
      <p:ext uri="{BB962C8B-B14F-4D97-AF65-F5344CB8AC3E}">
        <p14:creationId xmlns:p14="http://schemas.microsoft.com/office/powerpoint/2010/main" val="3161583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88889E-6 -1.48148E-6 C -0.00156 0.05857 -0.00034 0.11667 0.00052 0.17546 C 0.00035 0.1794 0.00052 0.18357 -3.88889E-6 0.1875 C -0.00017 0.18912 -0.00034 0.18472 -0.00052 0.1831 C -0.00173 0.17454 -0.00104 0.18079 -0.00225 0.17315 C -0.00364 0.16528 -0.00451 0.15741 -0.00607 0.14977 C -0.00659 0.14097 -0.00868 0.1338 -0.01024 0.12546 C -0.01284 0.11042 -0.01458 0.09445 -0.01753 0.07986 C -0.01927 0.06181 -0.02326 0.04398 -0.02586 0.02662 C -0.02968 0.00232 -0.03368 -0.02153 -0.0375 -0.04583 C -0.03993 -0.06065 -0.03871 -0.04838 -0.04218 -0.06458 C -0.04288 -0.06759 -0.04288 -0.07129 -0.04357 -0.07454 C -0.04652 -0.08958 -0.05017 -0.10417 -0.05329 -0.11898 C -0.05781 -0.14143 -0.06111 -0.16597 -0.06614 -0.18773 C -0.0677 -0.19421 -0.06961 -0.20069 -0.07135 -0.20671 C -0.07222 -0.20995 -0.07413 -0.21574 -0.07413 -0.21551 C -0.07534 -0.23055 -0.08038 -0.24051 -0.08333 -0.25347 C -0.08489 -0.25995 -0.08524 -0.26458 -0.0875 -0.27014 C -0.08906 -0.27708 -0.09027 -0.28217 -0.09253 -0.28773 C -0.09357 -0.29491 -0.09444 -0.29745 -0.09635 -0.30347 C -0.09948 -0.32569 -0.10746 -0.34398 -0.11388 -0.36111 C -0.11718 -0.36967 -0.12031 -0.3787 -0.12309 -0.38773 C -0.12621 -0.39699 -0.12257 -0.39352 -0.12916 -0.4044 C -0.13246 -0.40972 -0.13576 -0.41736 -0.13888 -0.42338 C -0.13975 -0.425 -0.14079 -0.42523 -0.14166 -0.42662 C -0.1434 -0.4294 -0.14496 -0.43241 -0.14635 -0.43565 C -0.14861 -0.4412 -0.15017 -0.44907 -0.15277 -0.45324 C -0.15434 -0.45949 -0.15295 -0.45463 -0.15607 -0.46111 C -0.15659 -0.46204 -0.15694 -0.46366 -0.15746 -0.46435 C -0.15781 -0.46504 -0.15868 -0.46551 -0.15868 -0.46551 " pathEditMode="relative" rAng="0" ptsTypes="fffffffffffffffffffffffffffffA">
                                      <p:cBhvr>
                                        <p:cTn id="6" dur="2000" fill="hold"/>
                                        <p:tgtEl>
                                          <p:spTgt spid="3"/>
                                        </p:tgtEl>
                                        <p:attrNameLst>
                                          <p:attrName>ppt_x</p:attrName>
                                          <p:attrName>ppt_y</p:attrName>
                                        </p:attrNameLst>
                                      </p:cBhvr>
                                      <p:rCtr x="-7917" y="-13819"/>
                                    </p:animMotion>
                                  </p:childTnLst>
                                </p:cTn>
                              </p:par>
                            </p:childTnLst>
                          </p:cTn>
                        </p:par>
                        <p:par>
                          <p:cTn id="7" fill="hold">
                            <p:stCondLst>
                              <p:cond delay="2000"/>
                            </p:stCondLst>
                            <p:childTnLst>
                              <p:par>
                                <p:cTn id="8" presetID="0" presetClass="path" presetSubtype="0" accel="50000" decel="50000" fill="hold" nodeType="afterEffect">
                                  <p:stCondLst>
                                    <p:cond delay="0"/>
                                  </p:stCondLst>
                                  <p:childTnLst>
                                    <p:animMotion origin="layout" path="M -0.01424 -0.04305 C -0.00886 -0.05023 -0.00417 -0.05949 0.00347 -0.06273 C 0.00833 -0.06759 0.01319 -0.07384 0.0191 -0.07638 C 0.02205 -0.08032 0.02604 -0.08333 0.03021 -0.08495 C 0.03559 -0.0956 0.02847 -0.0831 0.03489 -0.09004 C 0.04045 -0.09606 0.03298 -0.09212 0.03958 -0.0949 C 0.04427 -0.0993 0.04861 -0.10416 0.05347 -0.10856 C 0.0559 -0.11087 0.0592 -0.11041 0.0618 -0.11226 C 0.06736 -0.11597 0.07344 -0.11828 0.07934 -0.12083 C 0.08333 -0.12453 0.08941 -0.12754 0.0941 -0.12939 C 0.09739 -0.1324 0.10139 -0.13518 0.10521 -0.1368 C 0.11094 -0.14189 0.11823 -0.14606 0.12465 -0.1493 C 0.1276 -0.15324 0.13073 -0.15578 0.13403 -0.15902 C 0.13524 -0.16458 0.13958 -0.16828 0.14323 -0.17152 C 0.14583 -0.17638 0.14705 -0.18125 0.14965 -0.18634 C 0.15035 -0.1875 0.15156 -0.19004 0.15156 -0.19004 C 0.15347 -0.19814 0.15833 -0.20509 0.1618 -0.21226 C 0.16458 -0.21805 0.16684 -0.22453 0.1691 -0.23078 C 0.17048 -0.23449 0.17153 -0.23842 0.17292 -0.24189 C 0.17396 -0.24444 0.17656 -0.2493 0.17656 -0.2493 C 0.17864 -0.25856 0.17569 -0.24722 0.17934 -0.25671 C 0.18125 -0.2618 0.1816 -0.26689 0.18403 -0.27152 C 0.18611 -0.28078 0.18316 -0.26944 0.1868 -0.27893 C 0.18854 -0.28356 0.18871 -0.28981 0.18958 -0.2949 C 0.19062 -0.30069 0.19219 -0.30648 0.19323 -0.31226 C 0.19514 -0.34398 0.19774 -0.37754 0.19132 -0.40856 C 0.1901 -0.42106 0.18733 -0.43217 0.18489 -0.44421 C 0.18385 -0.4493 0.18298 -0.45208 0.18125 -0.45671 C 0.18038 -0.45902 0.17934 -0.46412 0.17934 -0.46412 " pathEditMode="relative" ptsTypes="ffffffffffffffffffffffffffffA">
                                      <p:cBhvr>
                                        <p:cTn id="9" dur="3000" fill="hold"/>
                                        <p:tgtEl>
                                          <p:spTgt spid="33"/>
                                        </p:tgtEl>
                                        <p:attrNameLst>
                                          <p:attrName>ppt_x</p:attrName>
                                          <p:attrName>ppt_y</p:attrName>
                                        </p:attrNameLst>
                                      </p:cBhvr>
                                    </p:animMotion>
                                  </p:childTnLst>
                                </p:cTn>
                              </p:par>
                              <p:par>
                                <p:cTn id="10" presetID="0" presetClass="path" presetSubtype="0" accel="50000" decel="50000" fill="hold" grpId="0" nodeType="withEffect">
                                  <p:stCondLst>
                                    <p:cond delay="0"/>
                                  </p:stCondLst>
                                  <p:childTnLst>
                                    <p:animMotion origin="layout" path="M -2.22222E-6 5.55556E-6 C -0.00121 -0.01874 -0.00104 -0.04397 -0.00937 -0.06041 C -0.01163 -0.07036 -0.01632 -0.07846 -0.02135 -0.08633 C -0.02465 -0.09143 -0.02674 -0.09652 -0.0316 -0.0986 C -0.03194 -0.10022 -0.0316 -0.10231 -0.03246 -0.10369 C -0.03385 -0.10601 -0.03802 -0.10856 -0.03802 -0.10856 C -0.03993 -0.11643 -0.03733 -0.10879 -0.04167 -0.11342 C -0.04583 -0.11782 -0.04965 -0.12707 -0.05469 -0.12962 C -0.05608 -0.13518 -0.06684 -0.1486 -0.07135 -0.15045 C -0.07344 -0.15462 -0.08333 -0.16365 -0.08715 -0.16527 C -0.09462 -0.17522 -0.08489 -0.16342 -0.09358 -0.17036 C -0.10208 -0.17707 -0.09149 -0.17198 -0.09913 -0.17522 C -0.10642 -0.1817 -0.11319 -0.18379 -0.12135 -0.18749 C -0.1401 -0.19606 -0.15903 -0.19976 -0.17882 -0.20231 C -0.19392 -0.20184 -0.20903 -0.20184 -0.22413 -0.20115 C -0.2283 -0.20092 -0.23229 -0.19907 -0.23611 -0.19744 C -0.23698 -0.19698 -0.23889 -0.19629 -0.23889 -0.19629 C -0.24219 -0.19328 -0.24618 -0.19258 -0.24913 -0.18888 " pathEditMode="relative" ptsTypes="fffffffffffffffffA">
                                      <p:cBhvr>
                                        <p:cTn id="11" dur="2000" fill="hold"/>
                                        <p:tgtEl>
                                          <p:spTgt spid="29"/>
                                        </p:tgtEl>
                                        <p:attrNameLst>
                                          <p:attrName>ppt_x</p:attrName>
                                          <p:attrName>ppt_y</p:attrName>
                                        </p:attrNameLst>
                                      </p:cBhvr>
                                    </p:animMotion>
                                  </p:childTnLst>
                                </p:cTn>
                              </p:par>
                              <p:par>
                                <p:cTn id="12" presetID="0" presetClass="path" presetSubtype="0" accel="50000" decel="50000" fill="hold" grpId="0" nodeType="withEffect">
                                  <p:stCondLst>
                                    <p:cond delay="0"/>
                                  </p:stCondLst>
                                  <p:childTnLst>
                                    <p:animMotion origin="layout" path="M -4.72222E-6 -4.44444E-6 C -0.00312 -0.00115 -0.00677 -0.00162 -0.0092 -0.003 C -0.01822 -0.00717 -0.00625 -0.00439 -0.01701 -0.00648 C -0.02465 -0.01365 -0.01475 -0.00555 -0.0243 -0.00972 C -0.03506 -0.01481 -0.01979 -0.01088 -0.03177 -0.01365 C -0.03298 -0.01435 -0.03368 -0.0155 -0.03506 -0.0162 C -0.03628 -0.01689 -0.03836 -0.01689 -0.0394 -0.01805 C -0.046 -0.02245 -0.04791 -0.02708 -0.0559 -0.03032 C -0.05954 -0.03356 -0.05954 -0.03518 -0.06493 -0.0375 C -0.06909 -0.04097 -0.07395 -0.04745 -0.0802 -0.04953 C -0.0835 -0.05601 -0.08142 -0.05347 -0.08611 -0.05787 C -0.0894 -0.06435 -0.08472 -0.05601 -0.09045 -0.06273 C -0.09635 -0.06921 -0.09843 -0.07708 -0.10277 -0.08402 C -0.10607 -0.09652 -0.10868 -0.10879 -0.1118 -0.12129 C -0.10989 -0.13842 -0.10572 -0.15532 -0.1118 -0.17245 C -0.11406 -0.17939 -0.11284 -0.18819 -0.12795 -0.18819 " pathEditMode="relative" rAng="0" ptsTypes="fffffffffffffffA">
                                      <p:cBhvr>
                                        <p:cTn id="13" dur="3500" fill="hold"/>
                                        <p:tgtEl>
                                          <p:spTgt spid="36"/>
                                        </p:tgtEl>
                                        <p:attrNameLst>
                                          <p:attrName>ppt_x</p:attrName>
                                          <p:attrName>ppt_y</p:attrName>
                                        </p:attrNameLst>
                                      </p:cBhvr>
                                      <p:rCtr x="-6406" y="-9421"/>
                                    </p:animMotion>
                                  </p:childTnLst>
                                </p:cTn>
                              </p:par>
                              <p:par>
                                <p:cTn id="14" presetID="0" presetClass="path" presetSubtype="0" accel="50000" decel="50000" fill="hold" grpId="0" nodeType="withEffect">
                                  <p:stCondLst>
                                    <p:cond delay="0"/>
                                  </p:stCondLst>
                                  <p:childTnLst>
                                    <p:animMotion origin="layout" path="M 1.66667E-6 5.18519E-6 C -0.00191 -0.00833 0.00069 0.00116 -0.00365 -0.0074 C -0.00625 -0.01249 -0.00678 -0.01759 -0.01025 -0.02222 C -0.01198 -0.02985 -0.02014 -0.04259 -0.025 -0.04698 C -0.02726 -0.05138 -0.03056 -0.05647 -0.03421 -0.05809 C -0.03577 -0.06365 -0.03976 -0.06712 -0.04254 -0.07175 C -0.04393 -0.07407 -0.04636 -0.07916 -0.04636 -0.07916 C -0.04671 -0.08032 -0.04723 -0.08286 -0.04723 -0.08286 " pathEditMode="relative" ptsTypes="fffffffA">
                                      <p:cBhvr>
                                        <p:cTn id="15" dur="2000" fill="hold"/>
                                        <p:tgtEl>
                                          <p:spTgt spid="3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 grpId="0" animBg="1"/>
      <p:bldP spid="29" grpId="0" animBg="1"/>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813444" y="3109525"/>
            <a:ext cx="928305" cy="882951"/>
          </a:xfrm>
          <a:prstGeom prst="ellipse">
            <a:avLst/>
          </a:prstGeom>
          <a:gradFill>
            <a:gsLst>
              <a:gs pos="0">
                <a:schemeClr val="accent1">
                  <a:tint val="66000"/>
                  <a:satMod val="160000"/>
                  <a:lumMod val="87000"/>
                  <a:lumOff val="13000"/>
                  <a:alpha val="53000"/>
                </a:schemeClr>
              </a:gs>
              <a:gs pos="92000">
                <a:schemeClr val="accent1">
                  <a:tint val="44500"/>
                  <a:satMod val="160000"/>
                </a:schemeClr>
              </a:gs>
              <a:gs pos="100000">
                <a:schemeClr val="accent1">
                  <a:tint val="23500"/>
                  <a:satMod val="160000"/>
                </a:schemeClr>
              </a:gs>
            </a:gsLst>
            <a:lin ang="5400000" scaled="0"/>
          </a:gra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8853737">
            <a:off x="2645982" y="1684026"/>
            <a:ext cx="3308465" cy="3250442"/>
          </a:xfrm>
          <a:prstGeom prst="rect">
            <a:avLst/>
          </a:prstGeom>
          <a:noFill/>
          <a:ln>
            <a:solidFill>
              <a:schemeClr val="tx2">
                <a:lumMod val="40000"/>
                <a:lumOff val="6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753364">
            <a:off x="4194470" y="961725"/>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753364">
            <a:off x="6342728" y="3156851"/>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753364">
            <a:off x="2028524" y="3238499"/>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4147146" y="5326215"/>
            <a:ext cx="323254" cy="295504"/>
            <a:chOff x="663021" y="3810000"/>
            <a:chExt cx="2485453" cy="2743197"/>
          </a:xfrm>
        </p:grpSpPr>
        <p:sp>
          <p:nvSpPr>
            <p:cNvPr id="16" name="Rectangle 15"/>
            <p:cNvSpPr/>
            <p:nvPr/>
          </p:nvSpPr>
          <p:spPr>
            <a:xfrm>
              <a:off x="663022" y="3810000"/>
              <a:ext cx="2485452" cy="1314276"/>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0800000">
              <a:off x="663021" y="5124275"/>
              <a:ext cx="2485452" cy="1428922"/>
            </a:xfrm>
            <a:prstGeom prst="triangle">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a:off x="4059395" y="3394675"/>
            <a:ext cx="436405" cy="762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rot="2641688">
            <a:off x="5982741" y="3184347"/>
            <a:ext cx="324956" cy="1621895"/>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p:nvCxnSpPr>
        <p:spPr>
          <a:xfrm flipV="1">
            <a:off x="299006" y="3191173"/>
            <a:ext cx="8463994" cy="203502"/>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593250" y="5943600"/>
            <a:ext cx="685800" cy="60960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705600" y="6019800"/>
            <a:ext cx="685800" cy="60960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p:nvCxnSpPr>
        <p:spPr>
          <a:xfrm flipH="1" flipV="1">
            <a:off x="44932" y="1447800"/>
            <a:ext cx="1891218" cy="1867927"/>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6618654" y="990257"/>
            <a:ext cx="2220546" cy="2280894"/>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3773669" y="5092202"/>
            <a:ext cx="381000" cy="69899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477921" y="5092201"/>
            <a:ext cx="381000" cy="69899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33"/>
          <p:cNvSpPr/>
          <p:nvPr/>
        </p:nvSpPr>
        <p:spPr>
          <a:xfrm>
            <a:off x="4014464" y="5777182"/>
            <a:ext cx="571500" cy="471217"/>
          </a:xfrm>
          <a:custGeom>
            <a:avLst/>
            <a:gdLst>
              <a:gd name="connsiteX0" fmla="*/ 0 w 571500"/>
              <a:gd name="connsiteY0" fmla="*/ 0 h 444124"/>
              <a:gd name="connsiteX1" fmla="*/ 571500 w 571500"/>
              <a:gd name="connsiteY1" fmla="*/ 0 h 444124"/>
              <a:gd name="connsiteX2" fmla="*/ 571500 w 571500"/>
              <a:gd name="connsiteY2" fmla="*/ 444124 h 444124"/>
              <a:gd name="connsiteX3" fmla="*/ 0 w 571500"/>
              <a:gd name="connsiteY3" fmla="*/ 444124 h 444124"/>
              <a:gd name="connsiteX4" fmla="*/ 0 w 571500"/>
              <a:gd name="connsiteY4" fmla="*/ 0 h 444124"/>
              <a:gd name="connsiteX0" fmla="*/ 571500 w 571500"/>
              <a:gd name="connsiteY0" fmla="*/ 0 h 444124"/>
              <a:gd name="connsiteX1" fmla="*/ 571500 w 571500"/>
              <a:gd name="connsiteY1" fmla="*/ 444124 h 444124"/>
              <a:gd name="connsiteX2" fmla="*/ 0 w 571500"/>
              <a:gd name="connsiteY2" fmla="*/ 444124 h 444124"/>
              <a:gd name="connsiteX3" fmla="*/ 91440 w 571500"/>
              <a:gd name="connsiteY3" fmla="*/ 91440 h 444124"/>
              <a:gd name="connsiteX0" fmla="*/ 581660 w 581660"/>
              <a:gd name="connsiteY0" fmla="*/ 0 h 444124"/>
              <a:gd name="connsiteX1" fmla="*/ 581660 w 581660"/>
              <a:gd name="connsiteY1" fmla="*/ 444124 h 444124"/>
              <a:gd name="connsiteX2" fmla="*/ 10160 w 581660"/>
              <a:gd name="connsiteY2" fmla="*/ 444124 h 444124"/>
              <a:gd name="connsiteX3" fmla="*/ 0 w 581660"/>
              <a:gd name="connsiteY3" fmla="*/ 23707 h 444124"/>
              <a:gd name="connsiteX0" fmla="*/ 571500 w 571500"/>
              <a:gd name="connsiteY0" fmla="*/ 27093 h 471217"/>
              <a:gd name="connsiteX1" fmla="*/ 571500 w 571500"/>
              <a:gd name="connsiteY1" fmla="*/ 471217 h 471217"/>
              <a:gd name="connsiteX2" fmla="*/ 0 w 571500"/>
              <a:gd name="connsiteY2" fmla="*/ 471217 h 471217"/>
              <a:gd name="connsiteX3" fmla="*/ 6773 w 571500"/>
              <a:gd name="connsiteY3" fmla="*/ 0 h 471217"/>
            </a:gdLst>
            <a:ahLst/>
            <a:cxnLst>
              <a:cxn ang="0">
                <a:pos x="connsiteX0" y="connsiteY0"/>
              </a:cxn>
              <a:cxn ang="0">
                <a:pos x="connsiteX1" y="connsiteY1"/>
              </a:cxn>
              <a:cxn ang="0">
                <a:pos x="connsiteX2" y="connsiteY2"/>
              </a:cxn>
              <a:cxn ang="0">
                <a:pos x="connsiteX3" y="connsiteY3"/>
              </a:cxn>
            </a:cxnLst>
            <a:rect l="l" t="t" r="r" b="b"/>
            <a:pathLst>
              <a:path w="571500" h="471217">
                <a:moveTo>
                  <a:pt x="571500" y="27093"/>
                </a:moveTo>
                <a:lnTo>
                  <a:pt x="571500" y="471217"/>
                </a:lnTo>
                <a:lnTo>
                  <a:pt x="0" y="471217"/>
                </a:lnTo>
                <a:cubicBezTo>
                  <a:pt x="0" y="323176"/>
                  <a:pt x="6773" y="0"/>
                  <a:pt x="6773" y="0"/>
                </a:cubicBezTo>
              </a:path>
            </a:pathLst>
          </a:cu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p:cNvSpPr/>
          <p:nvPr/>
        </p:nvSpPr>
        <p:spPr>
          <a:xfrm>
            <a:off x="2142066" y="3849285"/>
            <a:ext cx="235550" cy="228600"/>
          </a:xfrm>
          <a:prstGeom prst="ellipse">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211295" y="5715000"/>
            <a:ext cx="23555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rot="5673978">
            <a:off x="4430675" y="5378843"/>
            <a:ext cx="457200" cy="247650"/>
            <a:chOff x="6172200" y="3057525"/>
            <a:chExt cx="457200" cy="247650"/>
          </a:xfrm>
        </p:grpSpPr>
        <p:sp>
          <p:nvSpPr>
            <p:cNvPr id="34" name="Oval 33"/>
            <p:cNvSpPr/>
            <p:nvPr/>
          </p:nvSpPr>
          <p:spPr>
            <a:xfrm>
              <a:off x="6340642" y="3100223"/>
              <a:ext cx="120316" cy="2049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172200" y="3057525"/>
              <a:ext cx="457200" cy="162253"/>
            </a:xfrm>
            <a:prstGeom prst="ellipse">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Oval 35"/>
          <p:cNvSpPr/>
          <p:nvPr/>
        </p:nvSpPr>
        <p:spPr>
          <a:xfrm>
            <a:off x="4329070" y="5977467"/>
            <a:ext cx="235550" cy="2286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4240605" y="3733800"/>
            <a:ext cx="88465" cy="1154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838200" y="381000"/>
            <a:ext cx="1817998" cy="369332"/>
          </a:xfrm>
          <a:prstGeom prst="rect">
            <a:avLst/>
          </a:prstGeom>
          <a:noFill/>
        </p:spPr>
        <p:txBody>
          <a:bodyPr wrap="none" rtlCol="0">
            <a:spAutoFit/>
          </a:bodyPr>
          <a:lstStyle/>
          <a:p>
            <a:r>
              <a:rPr lang="en-US" dirty="0" smtClean="0"/>
              <a:t>Man on first base</a:t>
            </a:r>
            <a:endParaRPr lang="en-US" dirty="0"/>
          </a:p>
        </p:txBody>
      </p:sp>
      <p:sp>
        <p:nvSpPr>
          <p:cNvPr id="29" name="Oval 28"/>
          <p:cNvSpPr/>
          <p:nvPr/>
        </p:nvSpPr>
        <p:spPr>
          <a:xfrm>
            <a:off x="6027444" y="2590800"/>
            <a:ext cx="235550" cy="228600"/>
          </a:xfrm>
          <a:prstGeom prst="ellipse">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838199" y="731798"/>
            <a:ext cx="2728567" cy="369332"/>
          </a:xfrm>
          <a:prstGeom prst="rect">
            <a:avLst/>
          </a:prstGeom>
          <a:noFill/>
        </p:spPr>
        <p:txBody>
          <a:bodyPr wrap="none" rtlCol="0">
            <a:spAutoFit/>
          </a:bodyPr>
          <a:lstStyle/>
          <a:p>
            <a:r>
              <a:rPr lang="en-US" dirty="0" smtClean="0"/>
              <a:t>Man on first and third base</a:t>
            </a:r>
            <a:endParaRPr lang="en-US" dirty="0"/>
          </a:p>
        </p:txBody>
      </p:sp>
      <p:sp>
        <p:nvSpPr>
          <p:cNvPr id="38" name="Oval 37"/>
          <p:cNvSpPr/>
          <p:nvPr/>
        </p:nvSpPr>
        <p:spPr>
          <a:xfrm>
            <a:off x="4683132" y="2362200"/>
            <a:ext cx="235550" cy="2286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flipH="1">
            <a:off x="4564620" y="2507159"/>
            <a:ext cx="388380" cy="2585043"/>
          </a:xfrm>
          <a:prstGeom prst="line">
            <a:avLst/>
          </a:prstGeom>
          <a:ln w="15875">
            <a:gradFill>
              <a:gsLst>
                <a:gs pos="0">
                  <a:srgbClr val="000082"/>
                </a:gs>
                <a:gs pos="30000">
                  <a:srgbClr val="66008F"/>
                </a:gs>
                <a:gs pos="64999">
                  <a:srgbClr val="BA0066"/>
                </a:gs>
                <a:gs pos="89999">
                  <a:srgbClr val="FF0000"/>
                </a:gs>
                <a:gs pos="100000">
                  <a:srgbClr val="FF8200"/>
                </a:gs>
              </a:gsLst>
              <a:lin ang="5400000" scaled="0"/>
            </a:gradFill>
            <a:prstDash val="dash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048000" y="2286000"/>
            <a:ext cx="2590800" cy="0"/>
          </a:xfrm>
          <a:prstGeom prst="line">
            <a:avLst/>
          </a:prstGeom>
          <a:ln w="15875">
            <a:gradFill>
              <a:gsLst>
                <a:gs pos="0">
                  <a:srgbClr val="000082"/>
                </a:gs>
                <a:gs pos="30000">
                  <a:srgbClr val="66008F"/>
                </a:gs>
                <a:gs pos="64999">
                  <a:srgbClr val="BA0066"/>
                </a:gs>
                <a:gs pos="89999">
                  <a:srgbClr val="FF0000"/>
                </a:gs>
                <a:gs pos="100000">
                  <a:srgbClr val="FF8200"/>
                </a:gs>
              </a:gsLst>
              <a:lin ang="5400000" scaled="0"/>
            </a:gradFill>
            <a:prstDash val="dashDot"/>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871018" y="1088620"/>
            <a:ext cx="2063770" cy="369332"/>
          </a:xfrm>
          <a:prstGeom prst="rect">
            <a:avLst/>
          </a:prstGeom>
          <a:noFill/>
        </p:spPr>
        <p:txBody>
          <a:bodyPr wrap="none" rtlCol="0">
            <a:spAutoFit/>
          </a:bodyPr>
          <a:lstStyle/>
          <a:p>
            <a:r>
              <a:rPr lang="en-US" dirty="0" smtClean="0"/>
              <a:t>New position for U1</a:t>
            </a:r>
            <a:endParaRPr lang="en-US" dirty="0"/>
          </a:p>
        </p:txBody>
      </p:sp>
      <p:sp>
        <p:nvSpPr>
          <p:cNvPr id="43" name="TextBox 42"/>
          <p:cNvSpPr txBox="1"/>
          <p:nvPr/>
        </p:nvSpPr>
        <p:spPr>
          <a:xfrm>
            <a:off x="871018" y="1512375"/>
            <a:ext cx="2131353" cy="369332"/>
          </a:xfrm>
          <a:prstGeom prst="rect">
            <a:avLst/>
          </a:prstGeom>
          <a:noFill/>
        </p:spPr>
        <p:txBody>
          <a:bodyPr wrap="none" rtlCol="0">
            <a:spAutoFit/>
          </a:bodyPr>
          <a:lstStyle/>
          <a:p>
            <a:r>
              <a:rPr lang="en-US" dirty="0" smtClean="0"/>
              <a:t>Pick off: 2 step move</a:t>
            </a:r>
            <a:endParaRPr lang="en-US" dirty="0"/>
          </a:p>
        </p:txBody>
      </p:sp>
      <p:cxnSp>
        <p:nvCxnSpPr>
          <p:cNvPr id="37" name="Straight Connector 36"/>
          <p:cNvCxnSpPr>
            <a:endCxn id="13" idx="1"/>
          </p:cNvCxnSpPr>
          <p:nvPr/>
        </p:nvCxnSpPr>
        <p:spPr>
          <a:xfrm>
            <a:off x="4953000" y="2507159"/>
            <a:ext cx="1424470" cy="681925"/>
          </a:xfrm>
          <a:prstGeom prst="line">
            <a:avLst/>
          </a:prstGeom>
          <a:ln w="15875">
            <a:gradFill>
              <a:gsLst>
                <a:gs pos="0">
                  <a:srgbClr val="000082"/>
                </a:gs>
                <a:gs pos="30000">
                  <a:srgbClr val="66008F"/>
                </a:gs>
                <a:gs pos="64999">
                  <a:srgbClr val="BA0066"/>
                </a:gs>
                <a:gs pos="89999">
                  <a:srgbClr val="FF0000"/>
                </a:gs>
                <a:gs pos="100000">
                  <a:srgbClr val="FF8200"/>
                </a:gs>
              </a:gsLst>
              <a:lin ang="5400000" scaled="0"/>
            </a:gradFill>
            <a:prstDash val="dash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endCxn id="13" idx="1"/>
          </p:cNvCxnSpPr>
          <p:nvPr/>
        </p:nvCxnSpPr>
        <p:spPr>
          <a:xfrm>
            <a:off x="5105400" y="2895600"/>
            <a:ext cx="1272070" cy="293484"/>
          </a:xfrm>
          <a:prstGeom prst="line">
            <a:avLst/>
          </a:prstGeom>
          <a:ln w="15875">
            <a:gradFill>
              <a:gsLst>
                <a:gs pos="0">
                  <a:srgbClr val="000082"/>
                </a:gs>
                <a:gs pos="30000">
                  <a:srgbClr val="66008F"/>
                </a:gs>
                <a:gs pos="64999">
                  <a:srgbClr val="BA0066"/>
                </a:gs>
                <a:gs pos="89999">
                  <a:srgbClr val="FF0000"/>
                </a:gs>
                <a:gs pos="100000">
                  <a:srgbClr val="FF8200"/>
                </a:gs>
              </a:gsLst>
              <a:lin ang="5400000" scaled="0"/>
            </a:gra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8523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Effect transition="in" filter="fade">
                                      <p:cBhvr>
                                        <p:cTn id="44" dur="500"/>
                                        <p:tgtEl>
                                          <p:spTgt spid="43"/>
                                        </p:tgtEl>
                                      </p:cBhvr>
                                    </p:animEffec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22222E-6 2.22222E-6 C 0.00035 -0.00116 0.00087 -0.00232 0.00087 -0.00371 C 0.00087 -0.03519 -0.00521 -0.03056 0.01285 -0.03334 C 0.02448 -0.0382 0.03785 -0.04051 0.05 -0.0419 C 0.06302 -0.04746 0.07604 -0.04931 0.08976 -0.05047 C 0.0941 -0.05209 0.09826 -0.05325 0.10278 -0.05417 C 0.10694 -0.05625 0.11007 -0.05695 0.11476 -0.05787 C 0.12014 -0.05996 0.1243 -0.06482 0.12951 -0.06667 C 0.14358 -0.07153 0.15781 -0.07338 0.17222 -0.07639 C 0.18507 -0.08287 0.19913 -0.08866 0.21285 -0.09005 C 0.21805 -0.09213 0.22413 -0.09375 0.22951 -0.09375 " pathEditMode="relative" ptsTypes="ffffffffffA">
                                      <p:cBhvr>
                                        <p:cTn id="48" dur="2000" fill="hold"/>
                                        <p:tgtEl>
                                          <p:spTgt spid="3"/>
                                        </p:tgtEl>
                                        <p:attrNameLst>
                                          <p:attrName>ppt_x</p:attrName>
                                          <p:attrName>ppt_y</p:attrName>
                                        </p:attrNameLst>
                                      </p:cBhvr>
                                    </p:animMotion>
                                  </p:childTnLst>
                                </p:cTn>
                              </p:par>
                              <p:par>
                                <p:cTn id="49" presetID="36" presetClass="path" presetSubtype="0" accel="50000" decel="50000" fill="hold" grpId="0" nodeType="withEffect">
                                  <p:stCondLst>
                                    <p:cond delay="0"/>
                                  </p:stCondLst>
                                  <p:childTnLst>
                                    <p:animMotion origin="layout" path="M 0 -1.11111E-6 L 0 0.03056 C 0 0.04421 0.00903 0.06111 0.01667 0.06111 L 0.03333 0.06111 " pathEditMode="relative" rAng="0" ptsTypes="FfFF">
                                      <p:cBhvr>
                                        <p:cTn id="50" dur="2000" fill="hold"/>
                                        <p:tgtEl>
                                          <p:spTgt spid="38"/>
                                        </p:tgtEl>
                                        <p:attrNameLst>
                                          <p:attrName>ppt_x</p:attrName>
                                          <p:attrName>ppt_y</p:attrName>
                                        </p:attrNameLst>
                                      </p:cBhvr>
                                      <p:rCtr x="1667" y="3056"/>
                                    </p:animMotion>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8" grpId="0"/>
      <p:bldP spid="29" grpId="0" animBg="1"/>
      <p:bldP spid="30" grpId="0"/>
      <p:bldP spid="38" grpId="0" animBg="1"/>
      <p:bldP spid="42"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813444" y="3109525"/>
            <a:ext cx="928305" cy="882951"/>
          </a:xfrm>
          <a:prstGeom prst="ellipse">
            <a:avLst/>
          </a:prstGeom>
          <a:gradFill>
            <a:gsLst>
              <a:gs pos="0">
                <a:schemeClr val="accent1">
                  <a:tint val="66000"/>
                  <a:satMod val="160000"/>
                  <a:lumMod val="87000"/>
                  <a:lumOff val="13000"/>
                  <a:alpha val="53000"/>
                </a:schemeClr>
              </a:gs>
              <a:gs pos="92000">
                <a:schemeClr val="accent1">
                  <a:tint val="44500"/>
                  <a:satMod val="160000"/>
                </a:schemeClr>
              </a:gs>
              <a:gs pos="100000">
                <a:schemeClr val="accent1">
                  <a:tint val="23500"/>
                  <a:satMod val="160000"/>
                </a:schemeClr>
              </a:gs>
            </a:gsLst>
            <a:lin ang="5400000" scaled="0"/>
          </a:gra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8853737">
            <a:off x="2645982" y="1684026"/>
            <a:ext cx="3308465" cy="3250442"/>
          </a:xfrm>
          <a:prstGeom prst="rect">
            <a:avLst/>
          </a:prstGeom>
          <a:noFill/>
          <a:ln>
            <a:solidFill>
              <a:schemeClr val="tx2">
                <a:lumMod val="40000"/>
                <a:lumOff val="6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753364">
            <a:off x="4194470" y="961725"/>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753364">
            <a:off x="6342728" y="3156851"/>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753364">
            <a:off x="2028524" y="3238499"/>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4147146" y="5326215"/>
            <a:ext cx="323254" cy="295504"/>
            <a:chOff x="663021" y="3810000"/>
            <a:chExt cx="2485453" cy="2743197"/>
          </a:xfrm>
        </p:grpSpPr>
        <p:sp>
          <p:nvSpPr>
            <p:cNvPr id="16" name="Rectangle 15"/>
            <p:cNvSpPr/>
            <p:nvPr/>
          </p:nvSpPr>
          <p:spPr>
            <a:xfrm>
              <a:off x="663022" y="3810000"/>
              <a:ext cx="2485452" cy="1314276"/>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0800000">
              <a:off x="663021" y="5124275"/>
              <a:ext cx="2485452" cy="1428922"/>
            </a:xfrm>
            <a:prstGeom prst="triangle">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a:off x="4059395" y="3394675"/>
            <a:ext cx="436405" cy="762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rot="2641688">
            <a:off x="5982741" y="3184347"/>
            <a:ext cx="324956" cy="1621895"/>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p:nvCxnSpPr>
        <p:spPr>
          <a:xfrm flipV="1">
            <a:off x="299006" y="3191173"/>
            <a:ext cx="8463994" cy="203502"/>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593250" y="5943600"/>
            <a:ext cx="685800" cy="60960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705600" y="6019800"/>
            <a:ext cx="685800" cy="60960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p:nvCxnSpPr>
        <p:spPr>
          <a:xfrm flipH="1" flipV="1">
            <a:off x="44932" y="1447800"/>
            <a:ext cx="1891218" cy="1867927"/>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6618654" y="990257"/>
            <a:ext cx="2220546" cy="2280894"/>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3773669" y="5092202"/>
            <a:ext cx="381000" cy="69899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477921" y="5092201"/>
            <a:ext cx="381000" cy="69899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33"/>
          <p:cNvSpPr/>
          <p:nvPr/>
        </p:nvSpPr>
        <p:spPr>
          <a:xfrm>
            <a:off x="4014464" y="5777182"/>
            <a:ext cx="571500" cy="471217"/>
          </a:xfrm>
          <a:custGeom>
            <a:avLst/>
            <a:gdLst>
              <a:gd name="connsiteX0" fmla="*/ 0 w 571500"/>
              <a:gd name="connsiteY0" fmla="*/ 0 h 444124"/>
              <a:gd name="connsiteX1" fmla="*/ 571500 w 571500"/>
              <a:gd name="connsiteY1" fmla="*/ 0 h 444124"/>
              <a:gd name="connsiteX2" fmla="*/ 571500 w 571500"/>
              <a:gd name="connsiteY2" fmla="*/ 444124 h 444124"/>
              <a:gd name="connsiteX3" fmla="*/ 0 w 571500"/>
              <a:gd name="connsiteY3" fmla="*/ 444124 h 444124"/>
              <a:gd name="connsiteX4" fmla="*/ 0 w 571500"/>
              <a:gd name="connsiteY4" fmla="*/ 0 h 444124"/>
              <a:gd name="connsiteX0" fmla="*/ 571500 w 571500"/>
              <a:gd name="connsiteY0" fmla="*/ 0 h 444124"/>
              <a:gd name="connsiteX1" fmla="*/ 571500 w 571500"/>
              <a:gd name="connsiteY1" fmla="*/ 444124 h 444124"/>
              <a:gd name="connsiteX2" fmla="*/ 0 w 571500"/>
              <a:gd name="connsiteY2" fmla="*/ 444124 h 444124"/>
              <a:gd name="connsiteX3" fmla="*/ 91440 w 571500"/>
              <a:gd name="connsiteY3" fmla="*/ 91440 h 444124"/>
              <a:gd name="connsiteX0" fmla="*/ 581660 w 581660"/>
              <a:gd name="connsiteY0" fmla="*/ 0 h 444124"/>
              <a:gd name="connsiteX1" fmla="*/ 581660 w 581660"/>
              <a:gd name="connsiteY1" fmla="*/ 444124 h 444124"/>
              <a:gd name="connsiteX2" fmla="*/ 10160 w 581660"/>
              <a:gd name="connsiteY2" fmla="*/ 444124 h 444124"/>
              <a:gd name="connsiteX3" fmla="*/ 0 w 581660"/>
              <a:gd name="connsiteY3" fmla="*/ 23707 h 444124"/>
              <a:gd name="connsiteX0" fmla="*/ 571500 w 571500"/>
              <a:gd name="connsiteY0" fmla="*/ 27093 h 471217"/>
              <a:gd name="connsiteX1" fmla="*/ 571500 w 571500"/>
              <a:gd name="connsiteY1" fmla="*/ 471217 h 471217"/>
              <a:gd name="connsiteX2" fmla="*/ 0 w 571500"/>
              <a:gd name="connsiteY2" fmla="*/ 471217 h 471217"/>
              <a:gd name="connsiteX3" fmla="*/ 6773 w 571500"/>
              <a:gd name="connsiteY3" fmla="*/ 0 h 471217"/>
            </a:gdLst>
            <a:ahLst/>
            <a:cxnLst>
              <a:cxn ang="0">
                <a:pos x="connsiteX0" y="connsiteY0"/>
              </a:cxn>
              <a:cxn ang="0">
                <a:pos x="connsiteX1" y="connsiteY1"/>
              </a:cxn>
              <a:cxn ang="0">
                <a:pos x="connsiteX2" y="connsiteY2"/>
              </a:cxn>
              <a:cxn ang="0">
                <a:pos x="connsiteX3" y="connsiteY3"/>
              </a:cxn>
            </a:cxnLst>
            <a:rect l="l" t="t" r="r" b="b"/>
            <a:pathLst>
              <a:path w="571500" h="471217">
                <a:moveTo>
                  <a:pt x="571500" y="27093"/>
                </a:moveTo>
                <a:lnTo>
                  <a:pt x="571500" y="471217"/>
                </a:lnTo>
                <a:lnTo>
                  <a:pt x="0" y="471217"/>
                </a:lnTo>
                <a:cubicBezTo>
                  <a:pt x="0" y="323176"/>
                  <a:pt x="6773" y="0"/>
                  <a:pt x="6773" y="0"/>
                </a:cubicBezTo>
              </a:path>
            </a:pathLst>
          </a:cu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211295" y="5715000"/>
            <a:ext cx="23555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rot="5673978">
            <a:off x="4430675" y="5378843"/>
            <a:ext cx="457200" cy="247650"/>
            <a:chOff x="6172200" y="3057525"/>
            <a:chExt cx="457200" cy="247650"/>
          </a:xfrm>
        </p:grpSpPr>
        <p:sp>
          <p:nvSpPr>
            <p:cNvPr id="34" name="Oval 33"/>
            <p:cNvSpPr/>
            <p:nvPr/>
          </p:nvSpPr>
          <p:spPr>
            <a:xfrm>
              <a:off x="6340642" y="3100223"/>
              <a:ext cx="120316" cy="2049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172200" y="3057525"/>
              <a:ext cx="457200" cy="162253"/>
            </a:xfrm>
            <a:prstGeom prst="ellipse">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Oval 35"/>
          <p:cNvSpPr/>
          <p:nvPr/>
        </p:nvSpPr>
        <p:spPr>
          <a:xfrm>
            <a:off x="4329070" y="5977467"/>
            <a:ext cx="235550" cy="2286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4240605" y="3733800"/>
            <a:ext cx="88465" cy="1154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838200" y="381000"/>
            <a:ext cx="1770998" cy="369332"/>
          </a:xfrm>
          <a:prstGeom prst="rect">
            <a:avLst/>
          </a:prstGeom>
          <a:noFill/>
        </p:spPr>
        <p:txBody>
          <a:bodyPr wrap="none" rtlCol="0">
            <a:spAutoFit/>
          </a:bodyPr>
          <a:lstStyle/>
          <a:p>
            <a:r>
              <a:rPr lang="en-US" dirty="0" smtClean="0"/>
              <a:t>Rotation to Third</a:t>
            </a:r>
            <a:endParaRPr lang="en-US" dirty="0"/>
          </a:p>
        </p:txBody>
      </p:sp>
      <p:sp>
        <p:nvSpPr>
          <p:cNvPr id="29" name="Oval 28"/>
          <p:cNvSpPr/>
          <p:nvPr/>
        </p:nvSpPr>
        <p:spPr>
          <a:xfrm>
            <a:off x="6027444" y="2590800"/>
            <a:ext cx="235550" cy="228600"/>
          </a:xfrm>
          <a:prstGeom prst="ellipse">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838200" y="902732"/>
            <a:ext cx="1809278" cy="369332"/>
          </a:xfrm>
          <a:prstGeom prst="rect">
            <a:avLst/>
          </a:prstGeom>
          <a:noFill/>
        </p:spPr>
        <p:txBody>
          <a:bodyPr wrap="none" rtlCol="0">
            <a:spAutoFit/>
          </a:bodyPr>
          <a:lstStyle/>
          <a:p>
            <a:r>
              <a:rPr lang="en-US" dirty="0" smtClean="0"/>
              <a:t>Move toward 3rd</a:t>
            </a:r>
            <a:endParaRPr lang="en-US" dirty="0"/>
          </a:p>
        </p:txBody>
      </p:sp>
      <p:sp>
        <p:nvSpPr>
          <p:cNvPr id="31" name="TextBox 30"/>
          <p:cNvSpPr txBox="1"/>
          <p:nvPr/>
        </p:nvSpPr>
        <p:spPr>
          <a:xfrm>
            <a:off x="838200" y="1455130"/>
            <a:ext cx="3292120" cy="369332"/>
          </a:xfrm>
          <a:prstGeom prst="rect">
            <a:avLst/>
          </a:prstGeom>
          <a:noFill/>
        </p:spPr>
        <p:txBody>
          <a:bodyPr wrap="none" rtlCol="0">
            <a:spAutoFit/>
          </a:bodyPr>
          <a:lstStyle/>
          <a:p>
            <a:r>
              <a:rPr lang="en-US" dirty="0" smtClean="0"/>
              <a:t>Read if there is going to be a play</a:t>
            </a:r>
          </a:p>
        </p:txBody>
      </p:sp>
      <p:sp>
        <p:nvSpPr>
          <p:cNvPr id="38" name="Oval 37"/>
          <p:cNvSpPr/>
          <p:nvPr/>
        </p:nvSpPr>
        <p:spPr>
          <a:xfrm>
            <a:off x="4800907" y="2267463"/>
            <a:ext cx="235550" cy="2286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870549" y="1824462"/>
            <a:ext cx="2703622" cy="369332"/>
          </a:xfrm>
          <a:prstGeom prst="rect">
            <a:avLst/>
          </a:prstGeom>
          <a:noFill/>
        </p:spPr>
        <p:txBody>
          <a:bodyPr wrap="square" rtlCol="0">
            <a:spAutoFit/>
          </a:bodyPr>
          <a:lstStyle/>
          <a:p>
            <a:r>
              <a:rPr lang="en-US" dirty="0" smtClean="0"/>
              <a:t>Glance for touch of home</a:t>
            </a:r>
            <a:endParaRPr lang="en-US" dirty="0"/>
          </a:p>
        </p:txBody>
      </p:sp>
      <p:sp>
        <p:nvSpPr>
          <p:cNvPr id="40" name="TextBox 39"/>
          <p:cNvSpPr txBox="1"/>
          <p:nvPr/>
        </p:nvSpPr>
        <p:spPr>
          <a:xfrm>
            <a:off x="873152" y="2267463"/>
            <a:ext cx="2811795" cy="369332"/>
          </a:xfrm>
          <a:prstGeom prst="rect">
            <a:avLst/>
          </a:prstGeom>
          <a:noFill/>
        </p:spPr>
        <p:txBody>
          <a:bodyPr wrap="none" rtlCol="0">
            <a:spAutoFit/>
          </a:bodyPr>
          <a:lstStyle/>
          <a:p>
            <a:r>
              <a:rPr lang="en-US" dirty="0" smtClean="0"/>
              <a:t>If Necessary move to cutout</a:t>
            </a:r>
            <a:endParaRPr lang="en-US" dirty="0"/>
          </a:p>
        </p:txBody>
      </p:sp>
    </p:spTree>
    <p:extLst>
      <p:ext uri="{BB962C8B-B14F-4D97-AF65-F5344CB8AC3E}">
        <p14:creationId xmlns:p14="http://schemas.microsoft.com/office/powerpoint/2010/main" val="2188496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61111E-6 0.01389 C 0.00295 0.07916 0.00069 0.14375 -0.00105 0.20903 C -0.0007 0.21342 -0.00105 0.21805 3.61111E-6 0.22245 C 0.00034 0.22407 0.00052 0.21921 0.00086 0.21759 C 0.0033 0.2081 0.00208 0.21481 0.00451 0.20648 C 0.00711 0.19768 0.00885 0.18889 0.01198 0.18055 C 0.01319 0.1706 0.01736 0.16273 0.02031 0.15347 C 0.02569 0.1368 0.02916 0.11898 0.03507 0.10278 C 0.03854 0.08264 0.04635 0.06296 0.05173 0.04352 C 0.0592 0.01666 0.06718 -0.00996 0.075 -0.03681 C 0.07986 -0.05347 0.07743 -0.03982 0.0842 -0.05764 C 0.08559 -0.06111 0.08576 -0.06528 0.08698 -0.06875 C 0.09305 -0.08542 0.10034 -0.10185 0.10642 -0.11829 C 0.11562 -0.14329 0.12222 -0.17037 0.13229 -0.19468 C 0.13524 -0.20185 0.13923 -0.20903 0.14253 -0.21574 C 0.14427 -0.21922 0.14809 -0.2257 0.14809 -0.2257 C 0.15052 -0.24213 0.16076 -0.25324 0.16666 -0.26759 C 0.16961 -0.27477 0.17031 -0.28009 0.175 -0.28611 C 0.17795 -0.29398 0.18038 -0.29954 0.18507 -0.30579 C 0.18715 -0.31366 0.18871 -0.31667 0.19253 -0.32315 C 0.19895 -0.34792 0.21493 -0.36829 0.22777 -0.38727 C 0.2342 -0.39676 0.24045 -0.40695 0.24618 -0.4169 C 0.25225 -0.42732 0.24514 -0.42338 0.25833 -0.43542 C 0.26493 -0.44144 0.27152 -0.44977 0.27777 -0.45648 C 0.27934 -0.45834 0.28159 -0.45857 0.28333 -0.46019 C 0.28663 -0.4632 0.28975 -0.46644 0.29253 -0.47014 C 0.29722 -0.47639 0.30017 -0.48496 0.30555 -0.48982 C 0.30868 -0.49653 0.30573 -0.49121 0.31198 -0.49838 C 0.31302 -0.49954 0.31371 -0.50116 0.31475 -0.50209 C 0.31562 -0.50278 0.31753 -0.50347 0.31753 -0.50347 " pathEditMode="relative" ptsTypes="fffffffffffffffffffffffffffffA">
                                      <p:cBhvr>
                                        <p:cTn id="6" dur="2000" fill="hold"/>
                                        <p:tgtEl>
                                          <p:spTgt spid="3"/>
                                        </p:tgtEl>
                                        <p:attrNameLst>
                                          <p:attrName>ppt_x</p:attrName>
                                          <p:attrName>ppt_y</p:attrName>
                                        </p:attrNameLst>
                                      </p:cBhvr>
                                    </p:animMotion>
                                  </p:childTnLst>
                                </p:cTn>
                              </p:par>
                            </p:childTnLst>
                          </p:cTn>
                        </p:par>
                        <p:par>
                          <p:cTn id="7" fill="hold">
                            <p:stCondLst>
                              <p:cond delay="2000"/>
                            </p:stCondLst>
                            <p:childTnLst>
                              <p:par>
                                <p:cTn id="8" presetID="0" presetClass="path" presetSubtype="0" accel="50000" decel="50000" fill="hold" nodeType="afterEffect">
                                  <p:stCondLst>
                                    <p:cond delay="0"/>
                                  </p:stCondLst>
                                  <p:childTnLst>
                                    <p:animMotion origin="layout" path="M -0.01424 -0.04305 C -0.00886 -0.05023 -0.00417 -0.05949 0.00347 -0.06273 C 0.00833 -0.06759 0.01319 -0.07384 0.0191 -0.07638 C 0.02205 -0.08032 0.02604 -0.08333 0.03021 -0.08495 C 0.03559 -0.0956 0.02847 -0.0831 0.03489 -0.09004 C 0.04045 -0.09606 0.03298 -0.09212 0.03958 -0.0949 C 0.04427 -0.0993 0.04861 -0.10416 0.05347 -0.10856 C 0.0559 -0.11087 0.0592 -0.11041 0.0618 -0.11226 C 0.06736 -0.11597 0.07344 -0.11828 0.07934 -0.12083 C 0.08333 -0.12453 0.08941 -0.12754 0.0941 -0.12939 C 0.09739 -0.1324 0.10139 -0.13518 0.10521 -0.1368 C 0.11094 -0.14189 0.11823 -0.14606 0.12465 -0.1493 C 0.1276 -0.15324 0.13073 -0.15578 0.13403 -0.15902 C 0.13524 -0.16458 0.13958 -0.16828 0.14323 -0.17152 C 0.14583 -0.17638 0.14705 -0.18125 0.14965 -0.18634 C 0.15035 -0.1875 0.15156 -0.19004 0.15156 -0.19004 C 0.15347 -0.19814 0.15833 -0.20509 0.1618 -0.21226 C 0.16458 -0.21805 0.16684 -0.22453 0.1691 -0.23078 C 0.17048 -0.23449 0.17153 -0.23842 0.17292 -0.24189 C 0.17396 -0.24444 0.17656 -0.2493 0.17656 -0.2493 C 0.17864 -0.25856 0.17569 -0.24722 0.17934 -0.25671 C 0.18125 -0.2618 0.1816 -0.26689 0.18403 -0.27152 C 0.18611 -0.28078 0.18316 -0.26944 0.1868 -0.27893 C 0.18854 -0.28356 0.18871 -0.28981 0.18958 -0.2949 C 0.19062 -0.30069 0.19219 -0.30648 0.19323 -0.31226 C 0.19514 -0.34398 0.19774 -0.37754 0.19132 -0.40856 C 0.1901 -0.42106 0.18733 -0.43217 0.18489 -0.44421 C 0.18385 -0.4493 0.18298 -0.45208 0.18125 -0.45671 C 0.18038 -0.45902 0.17934 -0.46412 0.17934 -0.46412 " pathEditMode="relative" ptsTypes="ffffffffffffffffffffffffffffA">
                                      <p:cBhvr>
                                        <p:cTn id="9" dur="2000" fill="hold"/>
                                        <p:tgtEl>
                                          <p:spTgt spid="33"/>
                                        </p:tgtEl>
                                        <p:attrNameLst>
                                          <p:attrName>ppt_x</p:attrName>
                                          <p:attrName>ppt_y</p:attrName>
                                        </p:attrNameLst>
                                      </p:cBhvr>
                                    </p:animMotion>
                                  </p:childTnLst>
                                </p:cTn>
                              </p:par>
                              <p:par>
                                <p:cTn id="10" presetID="0" presetClass="path" presetSubtype="0" accel="50000" decel="50000" fill="hold" grpId="0" nodeType="withEffect">
                                  <p:stCondLst>
                                    <p:cond delay="0"/>
                                  </p:stCondLst>
                                  <p:childTnLst>
                                    <p:animMotion origin="layout" path="M 2.22222E-6 5.55556E-6 C -0.00348 -0.00462 -0.00313 -0.00832 -0.00556 -0.01365 C -0.00677 -0.01619 -0.00938 -0.02106 -0.00938 -0.02106 C -0.01077 -0.02939 -0.01407 -0.03749 -0.01771 -0.04444 C -0.01893 -0.04953 -0.02101 -0.05485 -0.02327 -0.05925 C -0.0257 -0.07244 -0.02205 -0.05601 -0.02691 -0.06782 C -0.02761 -0.06944 -0.02726 -0.07129 -0.02778 -0.07291 C -0.02882 -0.07569 -0.0316 -0.08032 -0.0316 -0.08032 C -0.03247 -0.08518 -0.0342 -0.08934 -0.03611 -0.09374 C -0.03733 -0.09629 -0.03993 -0.10115 -0.03993 -0.10115 C -0.0415 -0.10763 -0.04028 -0.10369 -0.04445 -0.11226 C -0.04584 -0.11527 -0.04514 -0.11666 -0.04636 -0.11967 C -0.05087 -0.13101 -0.05695 -0.14444 -0.06493 -0.15184 C -0.06702 -0.15624 -0.06858 -0.15763 -0.07223 -0.15925 C -0.07483 -0.16434 -0.08316 -0.17314 -0.08802 -0.17522 C -0.09028 -0.17939 -0.09184 -0.18101 -0.09549 -0.18263 C -0.09914 -0.1861 -0.1033 -0.19073 -0.10747 -0.19258 C -0.11823 -0.20207 -0.13143 -0.2118 -0.14445 -0.21481 C -0.15539 -0.21735 -0.16667 -0.21758 -0.17778 -0.21851 C -0.19896 -0.21782 -0.2198 -0.21735 -0.2408 -0.21365 C -0.24792 -0.21018 -0.25556 -0.20856 -0.26302 -0.20624 C -0.2665 -0.203 -0.27049 -0.20184 -0.27414 -0.19883 C -0.27639 -0.19444 -0.27778 -0.1942 -0.2816 -0.19258 C -0.28733 -0.18772 -0.29167 -0.1861 -0.29827 -0.18402 C -0.30278 -0.18078 -0.30591 -0.17916 -0.31025 -0.17522 C -0.31216 -0.1736 -0.3158 -0.17036 -0.3158 -0.17036 C -0.3217 -0.15902 -0.31372 -0.17291 -0.32049 -0.1655 C -0.32136 -0.16457 -0.32153 -0.16295 -0.32223 -0.1618 C -0.32292 -0.16064 -0.32414 -0.16018 -0.325 -0.15925 C -0.32795 -0.15346 -0.32934 -0.1493 -0.33334 -0.14559 C -0.33664 -0.13911 -0.33941 -0.13263 -0.34358 -0.12707 C -0.34393 -0.12592 -0.34375 -0.1243 -0.34445 -0.12337 C -0.34601 -0.12129 -0.35 -0.11851 -0.35 -0.11851 C -0.35278 -0.11319 -0.35799 -0.10601 -0.36216 -0.10254 C -0.36302 -0.09883 -0.36441 -0.0949 -0.3658 -0.09143 C -0.36684 -0.08888 -0.36823 -0.08657 -0.36945 -0.08402 C -0.37014 -0.08286 -0.37136 -0.08032 -0.37136 -0.08032 C -0.37344 -0.07175 -0.37934 -0.0574 -0.38438 -0.05069 C -0.38525 -0.04698 -0.38664 -0.04305 -0.38802 -0.03957 C -0.38907 -0.03703 -0.39045 -0.03471 -0.39167 -0.03217 C -0.39236 -0.03101 -0.39358 -0.02846 -0.39358 -0.02846 C -0.39549 -0.02013 -0.39914 -0.01249 -0.40382 -0.00624 C -0.40556 0.00093 -0.41493 0.01968 -0.41858 0.02709 C -0.42049 0.0308 -0.42223 0.0345 -0.42414 0.0382 C -0.42483 0.03936 -0.42605 0.04191 -0.42605 0.04191 C -0.42813 0.05117 -0.42518 0.03982 -0.42882 0.04931 C -0.43021 0.05302 -0.43056 0.05788 -0.4316 0.06158 C -0.4323 0.06436 -0.43282 0.06668 -0.43334 0.06922 C -0.43368 0.07015 -0.43438 0.07269 -0.43438 0.07269 " pathEditMode="relative" ptsTypes="ffffffffffffffffffffffffffffffffffffffffffffffffA">
                                      <p:cBhvr>
                                        <p:cTn id="11" dur="2000" fill="hold"/>
                                        <p:tgtEl>
                                          <p:spTgt spid="29"/>
                                        </p:tgtEl>
                                        <p:attrNameLst>
                                          <p:attrName>ppt_x</p:attrName>
                                          <p:attrName>ppt_y</p:attrName>
                                        </p:attrNameLst>
                                      </p:cBhvr>
                                    </p:animMotion>
                                  </p:childTnLst>
                                </p:cTn>
                              </p:par>
                              <p:par>
                                <p:cTn id="12" presetID="0" presetClass="path" presetSubtype="0" accel="50000" decel="50000" fill="hold" grpId="0" nodeType="withEffect">
                                  <p:stCondLst>
                                    <p:cond delay="0"/>
                                  </p:stCondLst>
                                  <p:childTnLst>
                                    <p:animMotion origin="layout" path="M -4.72222E-6 -4.44444E-6 C -0.00468 -0.00231 -0.01076 -0.003 -0.01493 -0.00578 C -0.02986 -0.01527 -0.00989 -0.00925 -0.0276 -0.01342 C -0.04027 -0.02893 -0.02395 -0.01134 -0.03975 -0.02106 C -0.05746 -0.03194 -0.03229 -0.02314 -0.05225 -0.02893 C -0.05416 -0.03078 -0.0552 -0.03333 -0.05746 -0.03472 C -0.05972 -0.03634 -0.06302 -0.03657 -0.06493 -0.03842 C -0.07569 -0.04791 -0.07899 -0.05856 -0.09201 -0.0655 C -0.09809 -0.07245 -0.09809 -0.07638 -0.10694 -0.08101 C -0.11388 -0.08888 -0.12187 -0.10277 -0.13211 -0.10787 C -0.13767 -0.12152 -0.13402 -0.11597 -0.14184 -0.12523 C -0.14739 -0.13958 -0.13958 -0.12175 -0.1493 -0.13657 C -0.15868 -0.15069 -0.16232 -0.16805 -0.16944 -0.18287 C -0.175 -0.20995 -0.17916 -0.2368 -0.18437 -0.26388 C -0.18107 -0.30138 -0.17447 -0.33819 -0.18437 -0.37592 C -0.18802 -0.39027 -0.18611 -0.41041 -0.21128 -0.41041 " pathEditMode="relative" rAng="0" ptsTypes="fffffffffffffffA">
                                      <p:cBhvr>
                                        <p:cTn id="13" dur="5000" fill="hold"/>
                                        <p:tgtEl>
                                          <p:spTgt spid="36"/>
                                        </p:tgtEl>
                                        <p:attrNameLst>
                                          <p:attrName>ppt_x</p:attrName>
                                          <p:attrName>ppt_y</p:attrName>
                                        </p:attrNameLst>
                                      </p:cBhvr>
                                      <p:rCtr x="-10573" y="-2053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 grpId="0" animBg="1"/>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Obstruction</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t>2008 change to Federation rules </a:t>
            </a:r>
          </a:p>
          <a:p>
            <a:pPr marL="0" indent="0">
              <a:buNone/>
            </a:pPr>
            <a:r>
              <a:rPr lang="en-US" b="1" dirty="0" smtClean="0"/>
              <a:t>The </a:t>
            </a:r>
            <a:r>
              <a:rPr lang="en-US" b="1" dirty="0"/>
              <a:t>fielder without possession of the ball denies access to the base the runner is</a:t>
            </a:r>
          </a:p>
          <a:p>
            <a:pPr marL="0" indent="0">
              <a:buNone/>
            </a:pPr>
            <a:r>
              <a:rPr lang="en-US" b="1" dirty="0"/>
              <a:t>attempting to achieve.</a:t>
            </a:r>
          </a:p>
          <a:p>
            <a:pPr marL="0" indent="0">
              <a:buNone/>
            </a:pPr>
            <a:r>
              <a:rPr lang="en-US" b="1" dirty="0"/>
              <a:t>Rationale</a:t>
            </a:r>
            <a:r>
              <a:rPr lang="en-US" dirty="0"/>
              <a:t>: Certain fielders are susceptible to blocking the base path of the runner. The</a:t>
            </a:r>
          </a:p>
          <a:p>
            <a:pPr marL="0" indent="0">
              <a:buNone/>
            </a:pPr>
            <a:r>
              <a:rPr lang="en-US" dirty="0"/>
              <a:t>defense gains an advantage because the runner does not want to interfere or be ejected from the</a:t>
            </a:r>
          </a:p>
          <a:p>
            <a:pPr marL="0" indent="0">
              <a:buNone/>
            </a:pPr>
            <a:r>
              <a:rPr lang="en-US" dirty="0"/>
              <a:t>game due to malicious contact. This rule provides positive benefits to both offensive and</a:t>
            </a:r>
          </a:p>
          <a:p>
            <a:pPr marL="0" indent="0">
              <a:buNone/>
            </a:pPr>
            <a:r>
              <a:rPr lang="en-US" dirty="0"/>
              <a:t>defensive teams by minimizing risk</a:t>
            </a:r>
            <a:endParaRPr lang="en-US" dirty="0"/>
          </a:p>
        </p:txBody>
      </p:sp>
    </p:spTree>
    <p:extLst>
      <p:ext uri="{BB962C8B-B14F-4D97-AF65-F5344CB8AC3E}">
        <p14:creationId xmlns:p14="http://schemas.microsoft.com/office/powerpoint/2010/main" val="39215489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Obstruction OBR</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2.00 Obstruction</a:t>
            </a:r>
            <a:r>
              <a:rPr lang="en-US" dirty="0"/>
              <a:t>: </a:t>
            </a:r>
            <a:r>
              <a:rPr lang="en-US" b="1" dirty="0"/>
              <a:t>Obstruction is the act of a fielder who, while not in possession of the ball and </a:t>
            </a:r>
            <a:r>
              <a:rPr lang="en-US" b="1" i="1" dirty="0"/>
              <a:t>not in the act of fielding the ball</a:t>
            </a:r>
            <a:r>
              <a:rPr lang="en-US" b="1" dirty="0"/>
              <a:t>, </a:t>
            </a:r>
            <a:r>
              <a:rPr lang="en-US" b="1" dirty="0" err="1" smtClean="0"/>
              <a:t>im</a:t>
            </a:r>
            <a:endParaRPr lang="en-US" b="1" dirty="0" smtClean="0"/>
          </a:p>
          <a:p>
            <a:pPr marL="0" indent="0">
              <a:buNone/>
            </a:pPr>
            <a:r>
              <a:rPr lang="en-US" b="1" dirty="0"/>
              <a:t>If a fielder is about to receive a thrown ball and if the ball is in flight directly toward and near enough to the fielder so he must occupy his position to receive the ball he may be considered "in the act of fielding a ball." It is entirely up to the judgment of the umpire as to whether a fielder is in the act of fielding a ball.</a:t>
            </a:r>
            <a:endParaRPr lang="en-US" dirty="0"/>
          </a:p>
          <a:p>
            <a:pPr marL="0" indent="0">
              <a:buNone/>
            </a:pPr>
            <a:r>
              <a:rPr lang="en-US" b="1" dirty="0" err="1" smtClean="0"/>
              <a:t>pedes</a:t>
            </a:r>
            <a:r>
              <a:rPr lang="en-US" b="1" dirty="0" smtClean="0"/>
              <a:t> </a:t>
            </a:r>
            <a:r>
              <a:rPr lang="en-US" b="1" dirty="0"/>
              <a:t>the progress of any runner.</a:t>
            </a:r>
            <a:r>
              <a:rPr lang="en-US" dirty="0"/>
              <a:t> </a:t>
            </a:r>
          </a:p>
        </p:txBody>
      </p:sp>
    </p:spTree>
    <p:extLst>
      <p:ext uri="{BB962C8B-B14F-4D97-AF65-F5344CB8AC3E}">
        <p14:creationId xmlns:p14="http://schemas.microsoft.com/office/powerpoint/2010/main" val="18092927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1066800"/>
            <a:ext cx="8077981" cy="523220"/>
          </a:xfrm>
          <a:prstGeom prst="rect">
            <a:avLst/>
          </a:prstGeom>
          <a:noFill/>
        </p:spPr>
        <p:txBody>
          <a:bodyPr wrap="none" rtlCol="0">
            <a:spAutoFit/>
          </a:bodyPr>
          <a:lstStyle/>
          <a:p>
            <a:r>
              <a:rPr lang="en-US" sz="2800" dirty="0" smtClean="0"/>
              <a:t>A ball throw at 75 MPH travels at 110 feet per second</a:t>
            </a:r>
          </a:p>
        </p:txBody>
      </p:sp>
      <p:sp>
        <p:nvSpPr>
          <p:cNvPr id="5" name="TextBox 4"/>
          <p:cNvSpPr txBox="1"/>
          <p:nvPr/>
        </p:nvSpPr>
        <p:spPr>
          <a:xfrm>
            <a:off x="838200" y="2590800"/>
            <a:ext cx="8140049" cy="523220"/>
          </a:xfrm>
          <a:prstGeom prst="rect">
            <a:avLst/>
          </a:prstGeom>
          <a:noFill/>
        </p:spPr>
        <p:txBody>
          <a:bodyPr wrap="none" rtlCol="0">
            <a:spAutoFit/>
          </a:bodyPr>
          <a:lstStyle/>
          <a:p>
            <a:r>
              <a:rPr lang="en-US" sz="2800" dirty="0" smtClean="0"/>
              <a:t>A runner running at 25 MPH travels 36 feet per second</a:t>
            </a:r>
          </a:p>
        </p:txBody>
      </p:sp>
      <p:sp>
        <p:nvSpPr>
          <p:cNvPr id="6" name="TextBox 5"/>
          <p:cNvSpPr txBox="1"/>
          <p:nvPr/>
        </p:nvSpPr>
        <p:spPr>
          <a:xfrm>
            <a:off x="913715" y="3810000"/>
            <a:ext cx="7487242" cy="369332"/>
          </a:xfrm>
          <a:prstGeom prst="rect">
            <a:avLst/>
          </a:prstGeom>
          <a:noFill/>
        </p:spPr>
        <p:txBody>
          <a:bodyPr wrap="none" rtlCol="0">
            <a:spAutoFit/>
          </a:bodyPr>
          <a:lstStyle/>
          <a:p>
            <a:r>
              <a:rPr lang="en-US" dirty="0" smtClean="0"/>
              <a:t>A ball thrown from right field at 140 from the plate takes 1.3 seconds to arrive</a:t>
            </a:r>
          </a:p>
        </p:txBody>
      </p:sp>
      <p:sp>
        <p:nvSpPr>
          <p:cNvPr id="7" name="TextBox 6"/>
          <p:cNvSpPr txBox="1"/>
          <p:nvPr/>
        </p:nvSpPr>
        <p:spPr>
          <a:xfrm>
            <a:off x="685800" y="4572000"/>
            <a:ext cx="7943072" cy="369332"/>
          </a:xfrm>
          <a:prstGeom prst="rect">
            <a:avLst/>
          </a:prstGeom>
          <a:noFill/>
        </p:spPr>
        <p:txBody>
          <a:bodyPr wrap="none" rtlCol="0">
            <a:spAutoFit/>
          </a:bodyPr>
          <a:lstStyle/>
          <a:p>
            <a:r>
              <a:rPr lang="en-US" dirty="0" smtClean="0"/>
              <a:t>A ball throw from right filed takes .54 seconds to get from the mound to the plate</a:t>
            </a:r>
          </a:p>
        </p:txBody>
      </p:sp>
    </p:spTree>
    <p:extLst>
      <p:ext uri="{BB962C8B-B14F-4D97-AF65-F5344CB8AC3E}">
        <p14:creationId xmlns:p14="http://schemas.microsoft.com/office/powerpoint/2010/main" val="20620502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onmilwaukee.com/images/articles/sc/scorecard052911/scorecard052911_fullsize_story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308" y="0"/>
            <a:ext cx="4899025" cy="36742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gannett-cdn.com/media/USATODAY/promo/2013/04/12/ap-aptopix-phillies-braves-baseball-1_1_rx223_c200x220.jpg?28352ba27b37ce2871936d91737db66b8f7fb934">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304800"/>
            <a:ext cx="2819400" cy="310134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capegazette.villagesoup.com/media/Common/8/9C/564438/t600-out%20at%20home%20collision.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0175" y="2925329"/>
            <a:ext cx="3756025" cy="37072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45314" t="24283" r="43046" b="59623"/>
          <a:stretch/>
        </p:blipFill>
        <p:spPr bwMode="auto">
          <a:xfrm>
            <a:off x="4201619" y="3486628"/>
            <a:ext cx="5007962" cy="3371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95603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thebaseballcodes.files.wordpress.com/2012/08/molilna-collision-i.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4557"/>
            <a:ext cx="5619750" cy="300037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t3.gstatic.com/images?q=tbn:ANd9GcRy0CVgOFnt15sca9rxWoVJMA8mV4fTKF7pPTGU_8Z5PgyiQ72Ku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762000"/>
            <a:ext cx="27336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media.sacbee.com/smedia/2013/04/06/22/32/387-Vg9ct.Em.55.jpe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4191000"/>
            <a:ext cx="3009900" cy="216217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a.espncdn.com/photo/2012/0222/espn_a_posey2x_600.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2367" y="64557"/>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33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cdn.turner.com/si/multimedia/photo_gallery/1106/mlb.home.plate.collisions/images/hosley_murce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344216"/>
            <a:ext cx="4048125" cy="31992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cf.mp-cdn.net/b6/27/5e7f1e1a67592686806590be4637-should-mlb-continue-to-allow-collisions-at-home-plate.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533400"/>
            <a:ext cx="4715691"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3015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http://www.youtube.com/watch?feature=player_detailpage&amp;v=S1d-C-zrmNU</a:t>
            </a:r>
            <a:endParaRPr lang="en-US" dirty="0"/>
          </a:p>
        </p:txBody>
      </p:sp>
      <p:sp>
        <p:nvSpPr>
          <p:cNvPr id="3" name="Content Placeholder 2"/>
          <p:cNvSpPr>
            <a:spLocks noGrp="1"/>
          </p:cNvSpPr>
          <p:nvPr>
            <p:ph idx="1"/>
          </p:nvPr>
        </p:nvSpPr>
        <p:spPr/>
        <p:txBody>
          <a:bodyPr>
            <a:normAutofit lnSpcReduction="10000"/>
          </a:bodyPr>
          <a:lstStyle/>
          <a:p>
            <a:r>
              <a:rPr lang="en-US" dirty="0" smtClean="0">
                <a:hlinkClick r:id="rId2"/>
              </a:rPr>
              <a:t>http://</a:t>
            </a:r>
            <a:r>
              <a:rPr lang="en-US" dirty="0" smtClean="0">
                <a:hlinkClick r:id="rId2"/>
              </a:rPr>
              <a:t>www.youtube.com/watch?v=ltPWetfJS0c</a:t>
            </a:r>
            <a:r>
              <a:rPr lang="en-US" dirty="0" smtClean="0"/>
              <a:t>  collision at plate</a:t>
            </a:r>
            <a:endParaRPr lang="en-US" dirty="0" smtClean="0"/>
          </a:p>
          <a:p>
            <a:r>
              <a:rPr lang="en-US" dirty="0" smtClean="0">
                <a:hlinkClick r:id="rId3"/>
              </a:rPr>
              <a:t>http://</a:t>
            </a:r>
            <a:r>
              <a:rPr lang="en-US" dirty="0" smtClean="0">
                <a:hlinkClick r:id="rId3"/>
              </a:rPr>
              <a:t>www.youtube.com/watch?v=ENcBAaeCXsk&amp;NR=1&amp;feature=fvwp</a:t>
            </a:r>
            <a:r>
              <a:rPr lang="en-US" dirty="0" smtClean="0"/>
              <a:t>  professional ejection</a:t>
            </a:r>
            <a:endParaRPr lang="en-US" dirty="0" smtClean="0"/>
          </a:p>
          <a:p>
            <a:r>
              <a:rPr lang="en-US" dirty="0">
                <a:hlinkClick r:id="rId4"/>
              </a:rPr>
              <a:t>http://</a:t>
            </a:r>
            <a:r>
              <a:rPr lang="en-US" dirty="0" smtClean="0">
                <a:hlinkClick r:id="rId4"/>
              </a:rPr>
              <a:t>www.youtube.com/watch?v=Y4nJqEsIrIM&amp;NR=1&amp;feature=endscreen</a:t>
            </a:r>
            <a:r>
              <a:rPr lang="en-US" dirty="0" smtClean="0"/>
              <a:t>  position of PU</a:t>
            </a:r>
          </a:p>
          <a:p>
            <a:r>
              <a:rPr lang="en-US" dirty="0">
                <a:hlinkClick r:id="rId5"/>
              </a:rPr>
              <a:t>http://</a:t>
            </a:r>
            <a:r>
              <a:rPr lang="en-US" dirty="0" smtClean="0">
                <a:hlinkClick r:id="rId5"/>
              </a:rPr>
              <a:t>www.youtube.com/watch?v=Dp8ST0WidfA</a:t>
            </a:r>
            <a:r>
              <a:rPr lang="en-US" dirty="0" smtClean="0"/>
              <a:t>      position of U1 on play at first</a:t>
            </a:r>
            <a:endParaRPr lang="en-US" dirty="0"/>
          </a:p>
        </p:txBody>
      </p:sp>
    </p:spTree>
    <p:extLst>
      <p:ext uri="{BB962C8B-B14F-4D97-AF65-F5344CB8AC3E}">
        <p14:creationId xmlns:p14="http://schemas.microsoft.com/office/powerpoint/2010/main" val="21220150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84238"/>
          </a:xfrm>
        </p:spPr>
        <p:txBody>
          <a:bodyPr>
            <a:normAutofit/>
          </a:bodyPr>
          <a:lstStyle/>
          <a:p>
            <a:r>
              <a:rPr lang="en-US" sz="3200" dirty="0" smtClean="0"/>
              <a:t>Notes from Clinics</a:t>
            </a:r>
            <a:endParaRPr lang="en-US" sz="3200" dirty="0"/>
          </a:p>
        </p:txBody>
      </p:sp>
      <p:sp>
        <p:nvSpPr>
          <p:cNvPr id="3" name="Content Placeholder 2"/>
          <p:cNvSpPr>
            <a:spLocks noGrp="1"/>
          </p:cNvSpPr>
          <p:nvPr>
            <p:ph idx="1"/>
          </p:nvPr>
        </p:nvSpPr>
        <p:spPr>
          <a:xfrm>
            <a:off x="389467" y="1693334"/>
            <a:ext cx="8229600" cy="533400"/>
          </a:xfrm>
        </p:spPr>
        <p:txBody>
          <a:bodyPr>
            <a:normAutofit/>
          </a:bodyPr>
          <a:lstStyle/>
          <a:p>
            <a:r>
              <a:rPr lang="en-US" sz="2800" dirty="0" smtClean="0"/>
              <a:t>Position of PU on plays at the plate</a:t>
            </a:r>
          </a:p>
          <a:p>
            <a:pPr marL="0" indent="0">
              <a:buNone/>
            </a:pPr>
            <a:endParaRPr lang="en-US" sz="2800" dirty="0"/>
          </a:p>
        </p:txBody>
      </p:sp>
      <p:sp>
        <p:nvSpPr>
          <p:cNvPr id="4" name="Content Placeholder 2"/>
          <p:cNvSpPr txBox="1">
            <a:spLocks/>
          </p:cNvSpPr>
          <p:nvPr/>
        </p:nvSpPr>
        <p:spPr>
          <a:xfrm>
            <a:off x="389467" y="2379134"/>
            <a:ext cx="8229600" cy="53340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PU watching ball on pop ups around the plate or behind</a:t>
            </a:r>
            <a:endParaRPr lang="en-US" sz="2800" dirty="0"/>
          </a:p>
        </p:txBody>
      </p:sp>
      <p:sp>
        <p:nvSpPr>
          <p:cNvPr id="5" name="Content Placeholder 2"/>
          <p:cNvSpPr txBox="1">
            <a:spLocks/>
          </p:cNvSpPr>
          <p:nvPr/>
        </p:nvSpPr>
        <p:spPr>
          <a:xfrm>
            <a:off x="389467" y="2912534"/>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PU watching other action instead of the ball</a:t>
            </a:r>
            <a:endParaRPr lang="en-US" sz="2800" dirty="0"/>
          </a:p>
        </p:txBody>
      </p:sp>
      <p:sp>
        <p:nvSpPr>
          <p:cNvPr id="6" name="Content Placeholder 2"/>
          <p:cNvSpPr txBox="1">
            <a:spLocks/>
          </p:cNvSpPr>
          <p:nvPr/>
        </p:nvSpPr>
        <p:spPr>
          <a:xfrm>
            <a:off x="389467" y="3429002"/>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PU giving fair/foul signals</a:t>
            </a:r>
            <a:endParaRPr lang="en-US" sz="2800" dirty="0"/>
          </a:p>
        </p:txBody>
      </p:sp>
      <p:sp>
        <p:nvSpPr>
          <p:cNvPr id="7" name="Content Placeholder 2"/>
          <p:cNvSpPr txBox="1">
            <a:spLocks/>
          </p:cNvSpPr>
          <p:nvPr/>
        </p:nvSpPr>
        <p:spPr>
          <a:xfrm>
            <a:off x="389467" y="3962402"/>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Action by U1 in A on pop ups around first base</a:t>
            </a:r>
          </a:p>
          <a:p>
            <a:pPr marL="0" indent="0">
              <a:buFont typeface="Arial" pitchFamily="34" charset="0"/>
              <a:buNone/>
            </a:pPr>
            <a:endParaRPr lang="en-US" sz="2800" dirty="0"/>
          </a:p>
        </p:txBody>
      </p:sp>
      <p:sp>
        <p:nvSpPr>
          <p:cNvPr id="8" name="Content Placeholder 2"/>
          <p:cNvSpPr txBox="1">
            <a:spLocks/>
          </p:cNvSpPr>
          <p:nvPr/>
        </p:nvSpPr>
        <p:spPr>
          <a:xfrm>
            <a:off x="389467" y="4495802"/>
            <a:ext cx="8229600" cy="53340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Position of U1 on plays to first base with pitcher covering</a:t>
            </a:r>
          </a:p>
          <a:p>
            <a:pPr marL="0" indent="0">
              <a:buFont typeface="Arial" pitchFamily="34" charset="0"/>
              <a:buNone/>
            </a:pPr>
            <a:endParaRPr lang="en-US" sz="2800" dirty="0"/>
          </a:p>
        </p:txBody>
      </p:sp>
      <p:sp>
        <p:nvSpPr>
          <p:cNvPr id="9" name="Content Placeholder 2"/>
          <p:cNvSpPr txBox="1">
            <a:spLocks/>
          </p:cNvSpPr>
          <p:nvPr/>
        </p:nvSpPr>
        <p:spPr>
          <a:xfrm>
            <a:off x="389467" y="5181600"/>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U1 in A covering catch/no catch</a:t>
            </a:r>
          </a:p>
          <a:p>
            <a:pPr marL="0" indent="0">
              <a:buFont typeface="Arial" pitchFamily="34" charset="0"/>
              <a:buNone/>
            </a:pPr>
            <a:endParaRPr lang="en-US" sz="2800" dirty="0"/>
          </a:p>
        </p:txBody>
      </p:sp>
      <p:sp>
        <p:nvSpPr>
          <p:cNvPr id="10" name="Content Placeholder 2"/>
          <p:cNvSpPr txBox="1">
            <a:spLocks/>
          </p:cNvSpPr>
          <p:nvPr/>
        </p:nvSpPr>
        <p:spPr>
          <a:xfrm>
            <a:off x="389467" y="5791200"/>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Saying more than needed at meeting with coaches</a:t>
            </a:r>
          </a:p>
          <a:p>
            <a:pPr marL="0" indent="0">
              <a:buFont typeface="Arial" pitchFamily="34" charset="0"/>
              <a:buNone/>
            </a:pPr>
            <a:endParaRPr lang="en-US" sz="2800" dirty="0"/>
          </a:p>
        </p:txBody>
      </p:sp>
      <p:sp>
        <p:nvSpPr>
          <p:cNvPr id="11" name="Content Placeholder 2"/>
          <p:cNvSpPr txBox="1">
            <a:spLocks/>
          </p:cNvSpPr>
          <p:nvPr/>
        </p:nvSpPr>
        <p:spPr>
          <a:xfrm>
            <a:off x="423334" y="1143000"/>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Right filed ground out, U1 read play</a:t>
            </a:r>
          </a:p>
          <a:p>
            <a:pPr marL="0" indent="0">
              <a:buFont typeface="Arial" pitchFamily="34" charset="0"/>
              <a:buNone/>
            </a:pPr>
            <a:endParaRPr lang="en-US" sz="2800" dirty="0"/>
          </a:p>
        </p:txBody>
      </p:sp>
      <p:sp>
        <p:nvSpPr>
          <p:cNvPr id="12" name="Content Placeholder 2"/>
          <p:cNvSpPr txBox="1">
            <a:spLocks/>
          </p:cNvSpPr>
          <p:nvPr/>
        </p:nvSpPr>
        <p:spPr>
          <a:xfrm>
            <a:off x="389467" y="685800"/>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Force play slide rule applies to all bases and HP</a:t>
            </a:r>
            <a:endParaRPr lang="en-US" sz="2800" dirty="0"/>
          </a:p>
        </p:txBody>
      </p:sp>
    </p:spTree>
    <p:extLst>
      <p:ext uri="{BB962C8B-B14F-4D97-AF65-F5344CB8AC3E}">
        <p14:creationId xmlns:p14="http://schemas.microsoft.com/office/powerpoint/2010/main" val="17199700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07946" y="457200"/>
            <a:ext cx="2815451" cy="1231106"/>
          </a:xfrm>
          <a:prstGeom prst="rect">
            <a:avLst/>
          </a:prstGeom>
          <a:noFill/>
        </p:spPr>
        <p:txBody>
          <a:bodyPr wrap="none" rtlCol="0">
            <a:spAutoFit/>
          </a:bodyPr>
          <a:lstStyle/>
          <a:p>
            <a:pPr algn="ctr"/>
            <a:r>
              <a:rPr lang="en-US" sz="2800" dirty="0" smtClean="0"/>
              <a:t>Tag Plays at Home</a:t>
            </a:r>
          </a:p>
          <a:p>
            <a:pPr algn="ctr"/>
            <a:r>
              <a:rPr lang="en-US" sz="2800" dirty="0" smtClean="0"/>
              <a:t>Where to be?</a:t>
            </a:r>
          </a:p>
          <a:p>
            <a:endParaRPr lang="en-US" dirty="0"/>
          </a:p>
        </p:txBody>
      </p:sp>
      <p:sp>
        <p:nvSpPr>
          <p:cNvPr id="6" name="TextBox 5"/>
          <p:cNvSpPr txBox="1"/>
          <p:nvPr/>
        </p:nvSpPr>
        <p:spPr>
          <a:xfrm>
            <a:off x="2175933" y="2209800"/>
            <a:ext cx="5435847" cy="3693319"/>
          </a:xfrm>
          <a:prstGeom prst="rect">
            <a:avLst/>
          </a:prstGeom>
          <a:noFill/>
        </p:spPr>
        <p:txBody>
          <a:bodyPr wrap="none" rtlCol="0">
            <a:spAutoFit/>
          </a:bodyPr>
          <a:lstStyle/>
          <a:p>
            <a:pPr marL="342900" indent="-342900">
              <a:buAutoNum type="arabicPeriod"/>
            </a:pPr>
            <a:r>
              <a:rPr lang="en-US" dirty="0" smtClean="0"/>
              <a:t>What to consider</a:t>
            </a:r>
          </a:p>
          <a:p>
            <a:pPr marL="800100" lvl="1" indent="-342900">
              <a:buFont typeface="Arial" pitchFamily="34" charset="0"/>
              <a:buChar char="•"/>
            </a:pPr>
            <a:r>
              <a:rPr lang="en-US" dirty="0" smtClean="0"/>
              <a:t>Where did hit ball go</a:t>
            </a:r>
          </a:p>
          <a:p>
            <a:pPr marL="800100" lvl="1" indent="-342900">
              <a:buFont typeface="Arial" pitchFamily="34" charset="0"/>
              <a:buChar char="•"/>
            </a:pPr>
            <a:r>
              <a:rPr lang="en-US" dirty="0" smtClean="0"/>
              <a:t>Is there time to change positions</a:t>
            </a:r>
          </a:p>
          <a:p>
            <a:pPr marL="800100" lvl="1" indent="-342900">
              <a:buFont typeface="Arial" pitchFamily="34" charset="0"/>
              <a:buChar char="•"/>
            </a:pPr>
            <a:r>
              <a:rPr lang="en-US" dirty="0" smtClean="0"/>
              <a:t>Do you have catch no catch responsibility</a:t>
            </a:r>
          </a:p>
          <a:p>
            <a:pPr marL="800100" lvl="1" indent="-342900">
              <a:buFont typeface="Arial" pitchFamily="34" charset="0"/>
              <a:buChar char="•"/>
            </a:pPr>
            <a:r>
              <a:rPr lang="en-US" dirty="0" smtClean="0"/>
              <a:t>Do you have fair foul responsibility</a:t>
            </a:r>
          </a:p>
          <a:p>
            <a:endParaRPr lang="en-US" dirty="0" smtClean="0"/>
          </a:p>
          <a:p>
            <a:r>
              <a:rPr lang="en-US" dirty="0" smtClean="0"/>
              <a:t>2. What to look for</a:t>
            </a:r>
          </a:p>
          <a:p>
            <a:pPr marL="742950" lvl="1" indent="-285750">
              <a:buFont typeface="Arial" pitchFamily="34" charset="0"/>
              <a:buChar char="•"/>
            </a:pPr>
            <a:r>
              <a:rPr lang="en-US" dirty="0" smtClean="0"/>
              <a:t>Catcher’s position</a:t>
            </a:r>
          </a:p>
          <a:p>
            <a:pPr marL="742950" lvl="1" indent="-285750">
              <a:buFont typeface="Arial" pitchFamily="34" charset="0"/>
              <a:buChar char="•"/>
            </a:pPr>
            <a:r>
              <a:rPr lang="en-US" dirty="0" smtClean="0"/>
              <a:t>Quality of throw to the plate</a:t>
            </a:r>
          </a:p>
          <a:p>
            <a:pPr marL="742950" lvl="1" indent="-285750">
              <a:buFont typeface="Arial" pitchFamily="34" charset="0"/>
              <a:buChar char="•"/>
            </a:pPr>
            <a:r>
              <a:rPr lang="en-US" dirty="0" smtClean="0"/>
              <a:t>Path the runner is taking</a:t>
            </a:r>
          </a:p>
          <a:p>
            <a:endParaRPr lang="en-US" dirty="0" smtClean="0"/>
          </a:p>
          <a:p>
            <a:r>
              <a:rPr lang="en-US" dirty="0" smtClean="0"/>
              <a:t>3.  You will most likely have to take a step one way</a:t>
            </a:r>
          </a:p>
          <a:p>
            <a:pPr marL="285750" indent="-285750">
              <a:buFont typeface="Arial" pitchFamily="34" charset="0"/>
              <a:buChar char="•"/>
            </a:pPr>
            <a:endParaRPr lang="en-US" dirty="0"/>
          </a:p>
        </p:txBody>
      </p:sp>
    </p:spTree>
    <p:extLst>
      <p:ext uri="{BB962C8B-B14F-4D97-AF65-F5344CB8AC3E}">
        <p14:creationId xmlns:p14="http://schemas.microsoft.com/office/powerpoint/2010/main" val="3258394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813444" y="3109525"/>
            <a:ext cx="928305" cy="882951"/>
          </a:xfrm>
          <a:prstGeom prst="ellipse">
            <a:avLst/>
          </a:prstGeom>
          <a:gradFill>
            <a:gsLst>
              <a:gs pos="0">
                <a:schemeClr val="accent1">
                  <a:tint val="66000"/>
                  <a:satMod val="160000"/>
                  <a:lumMod val="87000"/>
                  <a:lumOff val="13000"/>
                  <a:alpha val="53000"/>
                </a:schemeClr>
              </a:gs>
              <a:gs pos="92000">
                <a:schemeClr val="accent1">
                  <a:tint val="44500"/>
                  <a:satMod val="160000"/>
                </a:schemeClr>
              </a:gs>
              <a:gs pos="100000">
                <a:schemeClr val="accent1">
                  <a:tint val="23500"/>
                  <a:satMod val="160000"/>
                </a:schemeClr>
              </a:gs>
            </a:gsLst>
            <a:lin ang="5400000" scaled="0"/>
          </a:gra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8853737">
            <a:off x="2645982" y="1684026"/>
            <a:ext cx="3308465" cy="3250442"/>
          </a:xfrm>
          <a:prstGeom prst="rect">
            <a:avLst/>
          </a:prstGeom>
          <a:noFill/>
          <a:ln>
            <a:solidFill>
              <a:schemeClr val="tx2">
                <a:lumMod val="40000"/>
                <a:lumOff val="6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753364">
            <a:off x="4194470" y="961725"/>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753364">
            <a:off x="6342728" y="3156851"/>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753364">
            <a:off x="2028524" y="3238499"/>
            <a:ext cx="228600" cy="2286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4147146" y="5326215"/>
            <a:ext cx="323254" cy="295504"/>
            <a:chOff x="663021" y="3810000"/>
            <a:chExt cx="2485453" cy="2743197"/>
          </a:xfrm>
        </p:grpSpPr>
        <p:sp>
          <p:nvSpPr>
            <p:cNvPr id="16" name="Rectangle 15"/>
            <p:cNvSpPr/>
            <p:nvPr/>
          </p:nvSpPr>
          <p:spPr>
            <a:xfrm>
              <a:off x="663022" y="3810000"/>
              <a:ext cx="2485452" cy="1314276"/>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0800000">
              <a:off x="663021" y="5124275"/>
              <a:ext cx="2485452" cy="1428922"/>
            </a:xfrm>
            <a:prstGeom prst="triangle">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a:off x="4059395" y="3394675"/>
            <a:ext cx="436405" cy="76200"/>
          </a:xfrm>
          <a:prstGeom prst="rect">
            <a:avLst/>
          </a:prstGeom>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rot="2641688">
            <a:off x="5982741" y="3184347"/>
            <a:ext cx="324956" cy="1621895"/>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p:nvCxnSpPr>
        <p:spPr>
          <a:xfrm flipV="1">
            <a:off x="299006" y="3191173"/>
            <a:ext cx="8463994" cy="203502"/>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593250" y="5943600"/>
            <a:ext cx="685800" cy="60960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705600" y="6019800"/>
            <a:ext cx="685800" cy="60960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p:nvCxnSpPr>
        <p:spPr>
          <a:xfrm flipH="1" flipV="1">
            <a:off x="44932" y="1447800"/>
            <a:ext cx="1891218" cy="1867927"/>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6618654" y="990257"/>
            <a:ext cx="2220546" cy="2280894"/>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3773669" y="5092202"/>
            <a:ext cx="381000" cy="69899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477921" y="5092201"/>
            <a:ext cx="381000" cy="69899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33"/>
          <p:cNvSpPr/>
          <p:nvPr/>
        </p:nvSpPr>
        <p:spPr>
          <a:xfrm>
            <a:off x="4014464" y="5777182"/>
            <a:ext cx="571500" cy="471217"/>
          </a:xfrm>
          <a:custGeom>
            <a:avLst/>
            <a:gdLst>
              <a:gd name="connsiteX0" fmla="*/ 0 w 571500"/>
              <a:gd name="connsiteY0" fmla="*/ 0 h 444124"/>
              <a:gd name="connsiteX1" fmla="*/ 571500 w 571500"/>
              <a:gd name="connsiteY1" fmla="*/ 0 h 444124"/>
              <a:gd name="connsiteX2" fmla="*/ 571500 w 571500"/>
              <a:gd name="connsiteY2" fmla="*/ 444124 h 444124"/>
              <a:gd name="connsiteX3" fmla="*/ 0 w 571500"/>
              <a:gd name="connsiteY3" fmla="*/ 444124 h 444124"/>
              <a:gd name="connsiteX4" fmla="*/ 0 w 571500"/>
              <a:gd name="connsiteY4" fmla="*/ 0 h 444124"/>
              <a:gd name="connsiteX0" fmla="*/ 571500 w 571500"/>
              <a:gd name="connsiteY0" fmla="*/ 0 h 444124"/>
              <a:gd name="connsiteX1" fmla="*/ 571500 w 571500"/>
              <a:gd name="connsiteY1" fmla="*/ 444124 h 444124"/>
              <a:gd name="connsiteX2" fmla="*/ 0 w 571500"/>
              <a:gd name="connsiteY2" fmla="*/ 444124 h 444124"/>
              <a:gd name="connsiteX3" fmla="*/ 91440 w 571500"/>
              <a:gd name="connsiteY3" fmla="*/ 91440 h 444124"/>
              <a:gd name="connsiteX0" fmla="*/ 581660 w 581660"/>
              <a:gd name="connsiteY0" fmla="*/ 0 h 444124"/>
              <a:gd name="connsiteX1" fmla="*/ 581660 w 581660"/>
              <a:gd name="connsiteY1" fmla="*/ 444124 h 444124"/>
              <a:gd name="connsiteX2" fmla="*/ 10160 w 581660"/>
              <a:gd name="connsiteY2" fmla="*/ 444124 h 444124"/>
              <a:gd name="connsiteX3" fmla="*/ 0 w 581660"/>
              <a:gd name="connsiteY3" fmla="*/ 23707 h 444124"/>
              <a:gd name="connsiteX0" fmla="*/ 571500 w 571500"/>
              <a:gd name="connsiteY0" fmla="*/ 27093 h 471217"/>
              <a:gd name="connsiteX1" fmla="*/ 571500 w 571500"/>
              <a:gd name="connsiteY1" fmla="*/ 471217 h 471217"/>
              <a:gd name="connsiteX2" fmla="*/ 0 w 571500"/>
              <a:gd name="connsiteY2" fmla="*/ 471217 h 471217"/>
              <a:gd name="connsiteX3" fmla="*/ 6773 w 571500"/>
              <a:gd name="connsiteY3" fmla="*/ 0 h 471217"/>
            </a:gdLst>
            <a:ahLst/>
            <a:cxnLst>
              <a:cxn ang="0">
                <a:pos x="connsiteX0" y="connsiteY0"/>
              </a:cxn>
              <a:cxn ang="0">
                <a:pos x="connsiteX1" y="connsiteY1"/>
              </a:cxn>
              <a:cxn ang="0">
                <a:pos x="connsiteX2" y="connsiteY2"/>
              </a:cxn>
              <a:cxn ang="0">
                <a:pos x="connsiteX3" y="connsiteY3"/>
              </a:cxn>
            </a:cxnLst>
            <a:rect l="l" t="t" r="r" b="b"/>
            <a:pathLst>
              <a:path w="571500" h="471217">
                <a:moveTo>
                  <a:pt x="571500" y="27093"/>
                </a:moveTo>
                <a:lnTo>
                  <a:pt x="571500" y="471217"/>
                </a:lnTo>
                <a:lnTo>
                  <a:pt x="0" y="471217"/>
                </a:lnTo>
                <a:cubicBezTo>
                  <a:pt x="0" y="323176"/>
                  <a:pt x="6773" y="0"/>
                  <a:pt x="6773" y="0"/>
                </a:cubicBezTo>
              </a:path>
            </a:pathLst>
          </a:cu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p:cNvSpPr/>
          <p:nvPr/>
        </p:nvSpPr>
        <p:spPr>
          <a:xfrm>
            <a:off x="3429000" y="1237651"/>
            <a:ext cx="235550" cy="228600"/>
          </a:xfrm>
          <a:prstGeom prst="ellipse">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211295" y="5715000"/>
            <a:ext cx="23555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rot="5673978">
            <a:off x="4430675" y="5378843"/>
            <a:ext cx="457200" cy="247650"/>
            <a:chOff x="6172200" y="3057525"/>
            <a:chExt cx="457200" cy="247650"/>
          </a:xfrm>
        </p:grpSpPr>
        <p:sp>
          <p:nvSpPr>
            <p:cNvPr id="34" name="Oval 33"/>
            <p:cNvSpPr/>
            <p:nvPr/>
          </p:nvSpPr>
          <p:spPr>
            <a:xfrm>
              <a:off x="6340642" y="3100223"/>
              <a:ext cx="120316" cy="2049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172200" y="3057525"/>
              <a:ext cx="457200" cy="162253"/>
            </a:xfrm>
            <a:prstGeom prst="ellipse">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Oval 35"/>
          <p:cNvSpPr/>
          <p:nvPr/>
        </p:nvSpPr>
        <p:spPr>
          <a:xfrm>
            <a:off x="4329070" y="5977467"/>
            <a:ext cx="235550" cy="2286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4240605" y="3733800"/>
            <a:ext cx="88465" cy="1154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54373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61111E-6 0.01389 C 0.00295 0.07916 0.00069 0.14375 -0.00105 0.20903 C -0.0007 0.21342 -0.00105 0.21805 3.61111E-6 0.22245 C 0.00034 0.22407 0.00052 0.21921 0.00086 0.21759 C 0.0033 0.2081 0.00208 0.21481 0.00451 0.20648 C 0.00711 0.19768 0.00885 0.18889 0.01198 0.18055 C 0.01319 0.1706 0.01736 0.16273 0.02031 0.15347 C 0.02569 0.1368 0.02916 0.11898 0.03507 0.10278 C 0.03854 0.08264 0.04635 0.06296 0.05173 0.04352 C 0.0592 0.01666 0.06718 -0.00996 0.075 -0.03681 C 0.07986 -0.05347 0.07743 -0.03982 0.0842 -0.05764 C 0.08559 -0.06111 0.08576 -0.06528 0.08698 -0.06875 C 0.09305 -0.08542 0.10034 -0.10185 0.10642 -0.11829 C 0.11562 -0.14329 0.12222 -0.17037 0.13229 -0.19468 C 0.13524 -0.20185 0.13923 -0.20903 0.14253 -0.21574 C 0.14427 -0.21922 0.14809 -0.2257 0.14809 -0.2257 C 0.15052 -0.24213 0.16076 -0.25324 0.16666 -0.26759 C 0.16961 -0.27477 0.17031 -0.28009 0.175 -0.28611 C 0.17795 -0.29398 0.18038 -0.29954 0.18507 -0.30579 C 0.18715 -0.31366 0.18871 -0.31667 0.19253 -0.32315 C 0.19895 -0.34792 0.21493 -0.36829 0.22777 -0.38727 C 0.2342 -0.39676 0.24045 -0.40695 0.24618 -0.4169 C 0.25225 -0.42732 0.24514 -0.42338 0.25833 -0.43542 C 0.26493 -0.44144 0.27152 -0.44977 0.27777 -0.45648 C 0.27934 -0.45834 0.28159 -0.45857 0.28333 -0.46019 C 0.28663 -0.4632 0.28975 -0.46644 0.29253 -0.47014 C 0.29722 -0.47639 0.30017 -0.48496 0.30555 -0.48982 C 0.30868 -0.49653 0.30573 -0.49121 0.31198 -0.49838 C 0.31302 -0.49954 0.31371 -0.50116 0.31475 -0.50209 C 0.31562 -0.50278 0.31753 -0.50347 0.31753 -0.50347 " pathEditMode="relative" ptsTypes="fffffffffffffffffffffffffffffA">
                                      <p:cBhvr>
                                        <p:cTn id="6" dur="2000" fill="hold"/>
                                        <p:tgtEl>
                                          <p:spTgt spid="3"/>
                                        </p:tgtEl>
                                        <p:attrNameLst>
                                          <p:attrName>ppt_x</p:attrName>
                                          <p:attrName>ppt_y</p:attrName>
                                        </p:attrNameLst>
                                      </p:cBhvr>
                                    </p:animMotion>
                                  </p:childTnLst>
                                </p:cTn>
                              </p:par>
                            </p:childTnLst>
                          </p:cTn>
                        </p:par>
                        <p:par>
                          <p:cTn id="7" fill="hold">
                            <p:stCondLst>
                              <p:cond delay="2000"/>
                            </p:stCondLst>
                            <p:childTnLst>
                              <p:par>
                                <p:cTn id="8" presetID="0" presetClass="path" presetSubtype="0" accel="50000" decel="50000" fill="hold" nodeType="afterEffect">
                                  <p:stCondLst>
                                    <p:cond delay="0"/>
                                  </p:stCondLst>
                                  <p:childTnLst>
                                    <p:animMotion origin="layout" path="M -0.01424 -0.04305 C -0.00886 -0.05023 -0.00417 -0.05949 0.00347 -0.06273 C 0.00833 -0.06759 0.01319 -0.07384 0.0191 -0.07638 C 0.02205 -0.08032 0.02604 -0.08333 0.03021 -0.08495 C 0.03559 -0.0956 0.02847 -0.0831 0.03489 -0.09004 C 0.04045 -0.09606 0.03298 -0.09212 0.03958 -0.0949 C 0.04427 -0.0993 0.04861 -0.10416 0.05347 -0.10856 C 0.0559 -0.11087 0.0592 -0.11041 0.0618 -0.11226 C 0.06736 -0.11597 0.07344 -0.11828 0.07934 -0.12083 C 0.08333 -0.12453 0.08941 -0.12754 0.0941 -0.12939 C 0.09739 -0.1324 0.10139 -0.13518 0.10521 -0.1368 C 0.11094 -0.14189 0.11823 -0.14606 0.12465 -0.1493 C 0.1276 -0.15324 0.13073 -0.15578 0.13403 -0.15902 C 0.13524 -0.16458 0.13958 -0.16828 0.14323 -0.17152 C 0.14583 -0.17638 0.14705 -0.18125 0.14965 -0.18634 C 0.15035 -0.1875 0.15156 -0.19004 0.15156 -0.19004 C 0.15347 -0.19814 0.15833 -0.20509 0.1618 -0.21226 C 0.16458 -0.21805 0.16684 -0.22453 0.1691 -0.23078 C 0.17048 -0.23449 0.17153 -0.23842 0.17292 -0.24189 C 0.17396 -0.24444 0.17656 -0.2493 0.17656 -0.2493 C 0.17864 -0.25856 0.17569 -0.24722 0.17934 -0.25671 C 0.18125 -0.2618 0.1816 -0.26689 0.18403 -0.27152 C 0.18611 -0.28078 0.18316 -0.26944 0.1868 -0.27893 C 0.18854 -0.28356 0.18871 -0.28981 0.18958 -0.2949 C 0.19062 -0.30069 0.19219 -0.30648 0.19323 -0.31226 C 0.19514 -0.34398 0.19774 -0.37754 0.19132 -0.40856 C 0.1901 -0.42106 0.18733 -0.43217 0.18489 -0.44421 C 0.18385 -0.4493 0.18298 -0.45208 0.18125 -0.45671 C 0.18038 -0.45902 0.17934 -0.46412 0.17934 -0.46412 " pathEditMode="relative" ptsTypes="ffffffffffffffffffffffffffffA">
                                      <p:cBhvr>
                                        <p:cTn id="9" dur="2000" fill="hold"/>
                                        <p:tgtEl>
                                          <p:spTgt spid="33"/>
                                        </p:tgtEl>
                                        <p:attrNameLst>
                                          <p:attrName>ppt_x</p:attrName>
                                          <p:attrName>ppt_y</p:attrName>
                                        </p:attrNameLst>
                                      </p:cBhvr>
                                    </p:animMotion>
                                  </p:childTnLst>
                                </p:cTn>
                              </p:par>
                              <p:par>
                                <p:cTn id="10" presetID="0" presetClass="path" presetSubtype="0" accel="50000" decel="50000" fill="hold" grpId="0" nodeType="withEffect">
                                  <p:stCondLst>
                                    <p:cond delay="0"/>
                                  </p:stCondLst>
                                  <p:childTnLst>
                                    <p:animMotion origin="layout" path="M -4.72222E-6 2.96296E-6 C 0.00191 -0.00371 0.00278 -0.00741 0.00469 -0.01111 C 0.00851 -0.02755 0.00347 -0.05834 -0.00642 -0.07153 C -0.00955 -0.0757 -0.01337 -0.07871 -0.01666 -0.08264 " pathEditMode="relative" ptsTypes="fffA">
                                      <p:cBhvr>
                                        <p:cTn id="11" dur="2000" fill="hold"/>
                                        <p:tgtEl>
                                          <p:spTgt spid="32"/>
                                        </p:tgtEl>
                                        <p:attrNameLst>
                                          <p:attrName>ppt_x</p:attrName>
                                          <p:attrName>ppt_y</p:attrName>
                                        </p:attrNameLst>
                                      </p:cBhvr>
                                    </p:animMotion>
                                  </p:childTnLst>
                                </p:cTn>
                              </p:par>
                              <p:par>
                                <p:cTn id="12" presetID="0" presetClass="path" presetSubtype="0" accel="50000" decel="50000" fill="hold" grpId="0" nodeType="withEffect">
                                  <p:stCondLst>
                                    <p:cond delay="0"/>
                                  </p:stCondLst>
                                  <p:childTnLst>
                                    <p:animMotion origin="layout" path="M 3.88889E-6 6.66667E-6 C -0.00764 0.00325 -0.01319 0.00117 -0.02135 6.66667E-6 C -0.03264 -0.00323 -0.03958 -0.003 -0.05278 -0.0037 C -0.05555 -0.00416 -0.05833 -0.00485 -0.06111 -0.00508 C -0.06667 -0.00555 -0.07222 -0.00555 -0.07778 -0.00624 C -0.08333 -0.00694 -0.0901 -0.01133 -0.09549 -0.01365 C -0.09635 -0.01458 -0.09722 -0.0155 -0.09826 -0.0162 C -0.09913 -0.01666 -0.10017 -0.01666 -0.10104 -0.01735 C -0.10312 -0.01921 -0.10451 -0.02175 -0.1066 -0.0236 C -0.11094 -0.0324 -0.10868 -0.02893 -0.11302 -0.03471 C -0.11389 -0.03865 -0.12066 -0.04953 -0.11389 -0.04328 C -0.1118 -0.03865 -0.11024 -0.03888 -0.1066 -0.03703 C -0.10434 -0.03263 -0.10035 -0.03008 -0.09635 -0.02846 C -0.09062 -0.02314 -0.08368 -0.02013 -0.07691 -0.01735 C -0.07448 -0.01504 -0.06858 -0.01249 -0.06858 -0.01249 C -0.0618 -0.00647 -0.05139 -0.00462 -0.04358 -0.00138 C -0.02205 0.00718 -0.00139 0.0139 0.02118 0.01598 C 0.0309 0.01505 0.03889 0.01251 0.04809 0.00857 C 0.05035 -0.00092 0.04705 0.00973 0.05174 0.00371 C 0.05243 0.00279 0.05226 0.00117 0.05278 6.66667E-6 C 0.05417 -0.00277 0.05625 -0.00439 0.05833 -0.00624 C 0.05886 -0.0074 0.05938 -0.00879 0.06007 -0.00995 C 0.06076 -0.0111 0.06215 -0.01133 0.06285 -0.01249 C 0.06354 -0.01342 0.06337 -0.01504 0.06389 -0.0162 C 0.06441 -0.01758 0.06563 -0.0199 0.06563 -0.0199 " pathEditMode="relative" ptsTypes="ffffffffffffffffffffffffA">
                                      <p:cBhvr>
                                        <p:cTn id="13" dur="2000" fill="hold"/>
                                        <p:tgtEl>
                                          <p:spTgt spid="36"/>
                                        </p:tgtEl>
                                        <p:attrNameLst>
                                          <p:attrName>ppt_x</p:attrName>
                                          <p:attrName>ppt_y</p:attrName>
                                        </p:attrNameLst>
                                      </p:cBhvr>
                                    </p:animMotion>
                                  </p:childTnLst>
                                </p:cTn>
                              </p:par>
                              <p:par>
                                <p:cTn id="14" presetID="0" presetClass="path" presetSubtype="0" accel="50000" decel="50000" fill="hold" grpId="0" nodeType="withEffect">
                                  <p:stCondLst>
                                    <p:cond delay="0"/>
                                  </p:stCondLst>
                                  <p:childTnLst>
                                    <p:animMotion origin="layout" path="M -3.61111E-6 2.22222E-6 C -0.00521 0.00116 -0.01128 0.00185 -0.0158 0.00625 C -0.02083 0.01111 -0.02552 0.01852 -0.0316 0.02106 C -0.03958 0.02801 -0.04774 0.03449 -0.05555 0.04213 C -0.05937 0.04583 -0.06215 0.05093 -0.06667 0.05324 C -0.07222 0.06065 -0.0816 0.07616 -0.08802 0.08148 C -0.09236 0.09028 -0.09635 0.1 -0.10191 0.10741 C -0.1033 0.11319 -0.10677 0.1169 -0.10833 0.12222 C -0.11024 0.12917 -0.11476 0.13403 -0.11667 0.14074 C -0.11788 0.14537 -0.11927 0.14931 -0.12135 0.15324 C -0.12292 0.15995 -0.12153 0.15532 -0.12604 0.16435 C -0.12726 0.1669 -0.12969 0.17176 -0.12969 0.17176 C -0.1316 0.17963 -0.12917 0.17083 -0.13333 0.18032 C -0.13646 0.18727 -0.13889 0.19537 -0.14167 0.20255 C -0.14757 0.21806 -0.15035 0.2375 -0.15278 0.2544 C -0.15503 0.29954 -0.15069 0.34907 -0.13524 0.39028 C -0.13351 0.40023 -0.13125 0.41088 -0.12778 0.41991 C -0.12691 0.42245 -0.12604 0.425 -0.125 0.42731 C -0.12396 0.42986 -0.12135 0.43472 -0.12135 0.43472 C -0.12049 0.43889 -0.11667 0.44583 -0.11667 0.44583 C -0.1125 0.46389 -0.09722 0.48148 -0.08802 0.49514 C -0.08628 0.49769 -0.08403 0.49977 -0.08246 0.50255 C -0.07986 0.50764 -0.07604 0.51019 -0.07222 0.51366 C -0.07031 0.51528 -0.06667 0.51852 -0.06667 0.51852 C -0.06441 0.52338 -0.05677 0.53056 -0.05278 0.53218 C -0.04549 0.53912 -0.04896 0.53727 -0.04358 0.53958 C -0.03906 0.54352 -0.03489 0.54861 -0.02969 0.55069 C -0.02691 0.5544 -0.02465 0.55509 -0.02135 0.5581 C -0.0191 0.5625 -0.01719 0.5625 -0.01389 0.56551 C -0.01163 0.57037 -0.00955 0.57176 -0.00555 0.57407 C -0.00139 0.57963 -0.00347 0.57731 0.00278 0.58287 C 0.00469 0.58449 0.00833 0.58773 0.00833 0.58773 C 0.01094 0.59329 0.01441 0.59468 0.0184 0.59769 C 0.02691 0.60417 0.03507 0.61111 0.04531 0.6125 C 0.05278 0.61343 0.06754 0.61481 0.06754 0.61481 C 0.07309 0.6125 0.0684 0.61412 0.0684 0.6088 C 0.06875 0.6088 0.0691 0.6088 0.06945 0.6088 " pathEditMode="relative" ptsTypes="ffffffffffffffffffffffffffffffffffffA">
                                      <p:cBhvr>
                                        <p:cTn id="15"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2" grpId="0" animBg="1"/>
      <p:bldP spid="36"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89693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9335</TotalTime>
  <Words>563</Words>
  <Application>Microsoft Office PowerPoint</Application>
  <PresentationFormat>On-screen Show (4:3)</PresentationFormat>
  <Paragraphs>64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Obstruction</vt:lpstr>
      <vt:lpstr>Obstruction OBR</vt:lpstr>
      <vt:lpstr>PowerPoint Presentation</vt:lpstr>
      <vt:lpstr>PowerPoint Presentation</vt:lpstr>
      <vt:lpstr>PowerPoint Presentation</vt:lpstr>
      <vt:lpstr>PowerPoint Presentation</vt:lpstr>
      <vt:lpstr>http://www.youtube.com/watch?feature=player_detailpage&amp;v=S1d-C-zrmNU</vt:lpstr>
      <vt:lpstr>Notes from Clinics</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Barry</dc:creator>
  <cp:lastModifiedBy>Barry</cp:lastModifiedBy>
  <cp:revision>23</cp:revision>
  <dcterms:created xsi:type="dcterms:W3CDTF">2013-04-12T17:41:17Z</dcterms:created>
  <dcterms:modified xsi:type="dcterms:W3CDTF">2013-04-21T20:06:36Z</dcterms:modified>
</cp:coreProperties>
</file>