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5"/>
  </p:notesMasterIdLst>
  <p:handoutMasterIdLst>
    <p:handoutMasterId r:id="rId26"/>
  </p:handoutMasterIdLst>
  <p:sldIdLst>
    <p:sldId id="347" r:id="rId2"/>
    <p:sldId id="348" r:id="rId3"/>
    <p:sldId id="285" r:id="rId4"/>
    <p:sldId id="286" r:id="rId5"/>
    <p:sldId id="328" r:id="rId6"/>
    <p:sldId id="295" r:id="rId7"/>
    <p:sldId id="288" r:id="rId8"/>
    <p:sldId id="289" r:id="rId9"/>
    <p:sldId id="298" r:id="rId10"/>
    <p:sldId id="345" r:id="rId11"/>
    <p:sldId id="311" r:id="rId12"/>
    <p:sldId id="329" r:id="rId13"/>
    <p:sldId id="349" r:id="rId14"/>
    <p:sldId id="346" r:id="rId15"/>
    <p:sldId id="270" r:id="rId16"/>
    <p:sldId id="259" r:id="rId17"/>
    <p:sldId id="260" r:id="rId18"/>
    <p:sldId id="263" r:id="rId19"/>
    <p:sldId id="277" r:id="rId20"/>
    <p:sldId id="275" r:id="rId21"/>
    <p:sldId id="261" r:id="rId22"/>
    <p:sldId id="350" r:id="rId23"/>
    <p:sldId id="26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338B80-8DC5-4141-9E0F-0B72A7D02707}" v="477" dt="2022-03-27T16:47:52.5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50" autoAdjust="0"/>
    <p:restoredTop sz="91786" autoAdjust="0"/>
  </p:normalViewPr>
  <p:slideViewPr>
    <p:cSldViewPr>
      <p:cViewPr varScale="1">
        <p:scale>
          <a:sx n="104" d="100"/>
          <a:sy n="104" d="100"/>
        </p:scale>
        <p:origin x="1500" y="114"/>
      </p:cViewPr>
      <p:guideLst>
        <p:guide orient="horz" pos="2160"/>
        <p:guide pos="2880"/>
      </p:guideLst>
    </p:cSldViewPr>
  </p:slideViewPr>
  <p:outlineViewPr>
    <p:cViewPr>
      <p:scale>
        <a:sx n="33" d="100"/>
        <a:sy n="33" d="100"/>
      </p:scale>
      <p:origin x="0" y="570"/>
    </p:cViewPr>
  </p:outlineViewPr>
  <p:notesTextViewPr>
    <p:cViewPr>
      <p:scale>
        <a:sx n="100" d="100"/>
        <a:sy n="100" d="100"/>
      </p:scale>
      <p:origin x="0" y="0"/>
    </p:cViewPr>
  </p:notesTextViewPr>
  <p:sorterViewPr>
    <p:cViewPr>
      <p:scale>
        <a:sx n="100" d="100"/>
        <a:sy n="100" d="100"/>
      </p:scale>
      <p:origin x="0" y="9504"/>
    </p:cViewPr>
  </p:sorterViewPr>
  <p:notesViewPr>
    <p:cSldViewPr>
      <p:cViewPr varScale="1">
        <p:scale>
          <a:sx n="53" d="100"/>
          <a:sy n="53" d="100"/>
        </p:scale>
        <p:origin x="-259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ry Fuller" userId="484389395f843219" providerId="LiveId" clId="{27338B80-8DC5-4141-9E0F-0B72A7D02707}"/>
    <pc:docChg chg="addSld modSld sldOrd">
      <pc:chgData name="Barry Fuller" userId="484389395f843219" providerId="LiveId" clId="{27338B80-8DC5-4141-9E0F-0B72A7D02707}" dt="2022-03-27T16:48:37.754" v="492"/>
      <pc:docMkLst>
        <pc:docMk/>
      </pc:docMkLst>
      <pc:sldChg chg="addSp modSp add mod ord modAnim">
        <pc:chgData name="Barry Fuller" userId="484389395f843219" providerId="LiveId" clId="{27338B80-8DC5-4141-9E0F-0B72A7D02707}" dt="2022-03-27T16:48:37.754" v="492"/>
        <pc:sldMkLst>
          <pc:docMk/>
          <pc:sldMk cId="2649685435" sldId="350"/>
        </pc:sldMkLst>
        <pc:spChg chg="mod">
          <ac:chgData name="Barry Fuller" userId="484389395f843219" providerId="LiveId" clId="{27338B80-8DC5-4141-9E0F-0B72A7D02707}" dt="2022-03-27T16:40:12.772" v="11" actId="20577"/>
          <ac:spMkLst>
            <pc:docMk/>
            <pc:sldMk cId="2649685435" sldId="350"/>
            <ac:spMk id="2" creationId="{00000000-0000-0000-0000-000000000000}"/>
          </ac:spMkLst>
        </pc:spChg>
        <pc:spChg chg="mod">
          <ac:chgData name="Barry Fuller" userId="484389395f843219" providerId="LiveId" clId="{27338B80-8DC5-4141-9E0F-0B72A7D02707}" dt="2022-03-27T16:41:48.787" v="92" actId="20577"/>
          <ac:spMkLst>
            <pc:docMk/>
            <pc:sldMk cId="2649685435" sldId="350"/>
            <ac:spMk id="3" creationId="{00000000-0000-0000-0000-000000000000}"/>
          </ac:spMkLst>
        </pc:spChg>
        <pc:spChg chg="add mod">
          <ac:chgData name="Barry Fuller" userId="484389395f843219" providerId="LiveId" clId="{27338B80-8DC5-4141-9E0F-0B72A7D02707}" dt="2022-03-27T16:43:43.970" v="210" actId="20577"/>
          <ac:spMkLst>
            <pc:docMk/>
            <pc:sldMk cId="2649685435" sldId="350"/>
            <ac:spMk id="4" creationId="{DDF5F335-819A-4388-AA93-6CD54FD0DE76}"/>
          </ac:spMkLst>
        </pc:spChg>
        <pc:spChg chg="add mod">
          <ac:chgData name="Barry Fuller" userId="484389395f843219" providerId="LiveId" clId="{27338B80-8DC5-4141-9E0F-0B72A7D02707}" dt="2022-03-27T16:44:32.339" v="270" actId="20577"/>
          <ac:spMkLst>
            <pc:docMk/>
            <pc:sldMk cId="2649685435" sldId="350"/>
            <ac:spMk id="5" creationId="{C3F5015F-55A8-45D6-91FD-5D4EFD1770A5}"/>
          </ac:spMkLst>
        </pc:spChg>
        <pc:spChg chg="add mod">
          <ac:chgData name="Barry Fuller" userId="484389395f843219" providerId="LiveId" clId="{27338B80-8DC5-4141-9E0F-0B72A7D02707}" dt="2022-03-27T16:45:17.050" v="346" actId="1076"/>
          <ac:spMkLst>
            <pc:docMk/>
            <pc:sldMk cId="2649685435" sldId="350"/>
            <ac:spMk id="6" creationId="{F03DDD53-0879-41BB-BD90-5E100D88F49D}"/>
          </ac:spMkLst>
        </pc:spChg>
        <pc:spChg chg="add mod">
          <ac:chgData name="Barry Fuller" userId="484389395f843219" providerId="LiveId" clId="{27338B80-8DC5-4141-9E0F-0B72A7D02707}" dt="2022-03-27T16:45:48.195" v="397" actId="20577"/>
          <ac:spMkLst>
            <pc:docMk/>
            <pc:sldMk cId="2649685435" sldId="350"/>
            <ac:spMk id="7" creationId="{8452DD9C-BAD9-4CF4-9504-81FEBF7722F2}"/>
          </ac:spMkLst>
        </pc:spChg>
        <pc:spChg chg="add mod">
          <ac:chgData name="Barry Fuller" userId="484389395f843219" providerId="LiveId" clId="{27338B80-8DC5-4141-9E0F-0B72A7D02707}" dt="2022-03-27T16:46:37.003" v="436" actId="20577"/>
          <ac:spMkLst>
            <pc:docMk/>
            <pc:sldMk cId="2649685435" sldId="350"/>
            <ac:spMk id="8" creationId="{7331FA53-D6AF-4148-970A-4184656BC7E8}"/>
          </ac:spMkLst>
        </pc:spChg>
        <pc:spChg chg="add mod">
          <ac:chgData name="Barry Fuller" userId="484389395f843219" providerId="LiveId" clId="{27338B80-8DC5-4141-9E0F-0B72A7D02707}" dt="2022-03-27T16:47:52.513" v="484" actId="20577"/>
          <ac:spMkLst>
            <pc:docMk/>
            <pc:sldMk cId="2649685435" sldId="350"/>
            <ac:spMk id="9" creationId="{44CE1706-F70F-47A0-B66E-8A8DEC04816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A93A063-F29A-457F-9345-BC4FA0ACACB0}" type="datetimeFigureOut">
              <a:rPr lang="en-US" smtClean="0"/>
              <a:pPr/>
              <a:t>3/25/2022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14E4A4C-BAAA-47D7-9325-E26064F4FEDB}" type="slidenum">
              <a:rPr lang="en-US" smtClean="0"/>
              <a:pPr/>
              <a:t>‹#›</a:t>
            </a:fld>
            <a:endParaRPr lang="en-US" dirty="0"/>
          </a:p>
        </p:txBody>
      </p:sp>
    </p:spTree>
    <p:extLst>
      <p:ext uri="{BB962C8B-B14F-4D97-AF65-F5344CB8AC3E}">
        <p14:creationId xmlns:p14="http://schemas.microsoft.com/office/powerpoint/2010/main" val="30159018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B40039-1EAC-4AEC-B38E-9E64DFC0BE48}" type="datetimeFigureOut">
              <a:rPr lang="en-US" smtClean="0"/>
              <a:pPr/>
              <a:t>3/25/2022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93A7C3-D6C2-4F9E-A2BF-A10716E25B5D}" type="slidenum">
              <a:rPr lang="en-US" smtClean="0"/>
              <a:pPr/>
              <a:t>‹#›</a:t>
            </a:fld>
            <a:endParaRPr lang="en-US" dirty="0"/>
          </a:p>
        </p:txBody>
      </p:sp>
    </p:spTree>
    <p:extLst>
      <p:ext uri="{BB962C8B-B14F-4D97-AF65-F5344CB8AC3E}">
        <p14:creationId xmlns:p14="http://schemas.microsoft.com/office/powerpoint/2010/main" val="3508131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1" dirty="0"/>
          </a:p>
        </p:txBody>
      </p:sp>
      <p:sp>
        <p:nvSpPr>
          <p:cNvPr id="4" name="Slide Number Placeholder 3"/>
          <p:cNvSpPr>
            <a:spLocks noGrp="1"/>
          </p:cNvSpPr>
          <p:nvPr>
            <p:ph type="sldNum" sz="quarter" idx="10"/>
          </p:nvPr>
        </p:nvSpPr>
        <p:spPr/>
        <p:txBody>
          <a:bodyPr/>
          <a:lstStyle/>
          <a:p>
            <a:fld id="{B893A7C3-D6C2-4F9E-A2BF-A10716E25B5D}"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93A7C3-D6C2-4F9E-A2BF-A10716E25B5D}" type="slidenum">
              <a:rPr lang="en-US" smtClean="0"/>
              <a:pPr/>
              <a:t>4</a:t>
            </a:fld>
            <a:endParaRPr lang="en-US" dirty="0"/>
          </a:p>
        </p:txBody>
      </p:sp>
    </p:spTree>
    <p:extLst>
      <p:ext uri="{BB962C8B-B14F-4D97-AF65-F5344CB8AC3E}">
        <p14:creationId xmlns:p14="http://schemas.microsoft.com/office/powerpoint/2010/main" val="900023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 made two slides for the one here.</a:t>
            </a:r>
          </a:p>
        </p:txBody>
      </p:sp>
      <p:sp>
        <p:nvSpPr>
          <p:cNvPr id="4" name="Slide Number Placeholder 3"/>
          <p:cNvSpPr>
            <a:spLocks noGrp="1"/>
          </p:cNvSpPr>
          <p:nvPr>
            <p:ph type="sldNum" sz="quarter" idx="10"/>
          </p:nvPr>
        </p:nvSpPr>
        <p:spPr/>
        <p:txBody>
          <a:bodyPr/>
          <a:lstStyle/>
          <a:p>
            <a:fld id="{B893A7C3-D6C2-4F9E-A2BF-A10716E25B5D}"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1" dirty="0"/>
          </a:p>
        </p:txBody>
      </p:sp>
      <p:sp>
        <p:nvSpPr>
          <p:cNvPr id="4" name="Slide Number Placeholder 3"/>
          <p:cNvSpPr>
            <a:spLocks noGrp="1"/>
          </p:cNvSpPr>
          <p:nvPr>
            <p:ph type="sldNum" sz="quarter" idx="10"/>
          </p:nvPr>
        </p:nvSpPr>
        <p:spPr/>
        <p:txBody>
          <a:bodyPr/>
          <a:lstStyle/>
          <a:p>
            <a:fld id="{B893A7C3-D6C2-4F9E-A2BF-A10716E25B5D}" type="slidenum">
              <a:rPr lang="en-US" smtClean="0"/>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93A7C3-D6C2-4F9E-A2BF-A10716E25B5D}" type="slidenum">
              <a:rPr lang="en-US" smtClean="0"/>
              <a:pPr/>
              <a:t>9</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93A7C3-D6C2-4F9E-A2BF-A10716E25B5D}" type="slidenum">
              <a:rPr lang="en-US" smtClean="0"/>
              <a:pPr/>
              <a:t>11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5181600"/>
            <a:ext cx="8077200" cy="381000"/>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dirty="0"/>
              <a:t>Click to edit Master subtitle style</a:t>
            </a: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p>
            <a:fld id="{2B78C079-4627-4DAC-AF83-DE00D6D1A044}" type="datetime1">
              <a:rPr lang="en-US" smtClean="0"/>
              <a:pPr/>
              <a:t>3/25/2022</a:t>
            </a:fld>
            <a:endParaRPr lang="en-US" dirty="0"/>
          </a:p>
        </p:txBody>
      </p:sp>
      <p:sp>
        <p:nvSpPr>
          <p:cNvPr id="6" name="Slide Number Placeholder 5"/>
          <p:cNvSpPr>
            <a:spLocks noGrp="1"/>
          </p:cNvSpPr>
          <p:nvPr>
            <p:ph type="sldNum" sz="quarter" idx="12"/>
          </p:nvPr>
        </p:nvSpPr>
        <p:spPr/>
        <p:txBody>
          <a:bodyPr/>
          <a:lstStyle/>
          <a:p>
            <a:fld id="{44F8194F-45BD-42A9-A56C-9E9192CEC7D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92C6116-E555-4DA9-B05D-574FE014C9DF}" type="datetime1">
              <a:rPr lang="en-US" smtClean="0"/>
              <a:pPr/>
              <a:t>3/25/2022</a:t>
            </a:fld>
            <a:endParaRPr lang="en-US" dirty="0"/>
          </a:p>
        </p:txBody>
      </p:sp>
      <p:sp>
        <p:nvSpPr>
          <p:cNvPr id="7" name="Slide Number Placeholder 6"/>
          <p:cNvSpPr>
            <a:spLocks noGrp="1"/>
          </p:cNvSpPr>
          <p:nvPr>
            <p:ph type="sldNum" sz="quarter" idx="12"/>
          </p:nvPr>
        </p:nvSpPr>
        <p:spPr/>
        <p:txBody>
          <a:bodyPr/>
          <a:lstStyle/>
          <a:p>
            <a:fld id="{44F8194F-45BD-42A9-A56C-9E9192CEC7D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4592" y="1728216"/>
            <a:ext cx="4255008" cy="4572000"/>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dirty="0"/>
              <a:t>Click to edit Master text styles</a:t>
            </a:r>
          </a:p>
        </p:txBody>
      </p:sp>
      <p:sp>
        <p:nvSpPr>
          <p:cNvPr id="5" name="Date Placeholder 4"/>
          <p:cNvSpPr>
            <a:spLocks noGrp="1"/>
          </p:cNvSpPr>
          <p:nvPr>
            <p:ph type="dt" sz="half" idx="10"/>
          </p:nvPr>
        </p:nvSpPr>
        <p:spPr>
          <a:xfrm>
            <a:off x="457200" y="6477000"/>
            <a:ext cx="2523744" cy="201168"/>
          </a:xfrm>
        </p:spPr>
        <p:txBody>
          <a:bodyPr/>
          <a:lstStyle/>
          <a:p>
            <a:fld id="{DA9B5DBC-E976-4779-8F18-D56AEC2FA400}" type="datetime1">
              <a:rPr lang="en-US" smtClean="0"/>
              <a:pPr/>
              <a:t>3/25/2022</a:t>
            </a:fld>
            <a:endParaRPr lang="en-US" dirty="0"/>
          </a:p>
        </p:txBody>
      </p:sp>
      <p:sp>
        <p:nvSpPr>
          <p:cNvPr id="7" name="Slide Number Placeholder 6"/>
          <p:cNvSpPr>
            <a:spLocks noGrp="1"/>
          </p:cNvSpPr>
          <p:nvPr>
            <p:ph type="sldNum" sz="quarter" idx="12"/>
          </p:nvPr>
        </p:nvSpPr>
        <p:spPr>
          <a:xfrm>
            <a:off x="8229600" y="6477000"/>
            <a:ext cx="733864" cy="201168"/>
          </a:xfrm>
        </p:spPr>
        <p:txBody>
          <a:bodyPr/>
          <a:lstStyle/>
          <a:p>
            <a:fld id="{44F8194F-45BD-42A9-A56C-9E9192CEC7DB}" type="slidenum">
              <a:rPr lang="en-US" smtClean="0"/>
              <a:pPr/>
              <a:t>‹#›</a:t>
            </a:fld>
            <a:endParaRPr lang="en-US" dirty="0"/>
          </a:p>
        </p:txBody>
      </p:sp>
      <p:sp>
        <p:nvSpPr>
          <p:cNvPr id="10" name="Text Placeholder 3"/>
          <p:cNvSpPr>
            <a:spLocks noGrp="1"/>
          </p:cNvSpPr>
          <p:nvPr>
            <p:ph type="body" sz="half" idx="13"/>
          </p:nvPr>
        </p:nvSpPr>
        <p:spPr>
          <a:xfrm>
            <a:off x="4495800" y="1752600"/>
            <a:ext cx="4267200" cy="4572000"/>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dirty="0"/>
              <a:t>Click to edit Master text styles</a:t>
            </a:r>
          </a:p>
        </p:txBody>
      </p:sp>
      <p:sp>
        <p:nvSpPr>
          <p:cNvPr id="12" name="Title 1"/>
          <p:cNvSpPr>
            <a:spLocks noGrp="1"/>
          </p:cNvSpPr>
          <p:nvPr>
            <p:ph type="title"/>
          </p:nvPr>
        </p:nvSpPr>
        <p:spPr>
          <a:xfrm>
            <a:off x="457200" y="152400"/>
            <a:ext cx="3962400" cy="1251062"/>
          </a:xfrm>
        </p:spPr>
        <p:txBody>
          <a:bodyPr/>
          <a:lstStyle/>
          <a:p>
            <a:endParaRPr kumimoji="0" lang="en-US" dirty="0"/>
          </a:p>
        </p:txBody>
      </p:sp>
      <p:cxnSp>
        <p:nvCxnSpPr>
          <p:cNvPr id="13" name="Straight Connector 12"/>
          <p:cNvCxnSpPr/>
          <p:nvPr userDrawn="1"/>
        </p:nvCxnSpPr>
        <p:spPr>
          <a:xfrm>
            <a:off x="4495800" y="381000"/>
            <a:ext cx="0" cy="7620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dirty="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BEFC412-12C5-4EA8-8B48-03FD057543DC}" type="datetime1">
              <a:rPr lang="en-US" smtClean="0"/>
              <a:pPr/>
              <a:t>3/25/2022</a:t>
            </a:fld>
            <a:endParaRPr lang="en-US" dirty="0"/>
          </a:p>
        </p:txBody>
      </p:sp>
      <p:sp>
        <p:nvSpPr>
          <p:cNvPr id="9" name="Slide Number Placeholder 8"/>
          <p:cNvSpPr>
            <a:spLocks noGrp="1"/>
          </p:cNvSpPr>
          <p:nvPr>
            <p:ph type="sldNum" sz="quarter" idx="12"/>
          </p:nvPr>
        </p:nvSpPr>
        <p:spPr/>
        <p:txBody>
          <a:bodyPr/>
          <a:lstStyle/>
          <a:p>
            <a:fld id="{44F8194F-45BD-42A9-A56C-9E9192CEC7D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0976E84-2BB2-4861-ADD0-B0F2D74224C2}" type="datetime1">
              <a:rPr lang="en-US" smtClean="0"/>
              <a:pPr/>
              <a:t>3/25/2022</a:t>
            </a:fld>
            <a:endParaRPr lang="en-US" dirty="0"/>
          </a:p>
        </p:txBody>
      </p:sp>
      <p:sp>
        <p:nvSpPr>
          <p:cNvPr id="5" name="Slide Number Placeholder 4"/>
          <p:cNvSpPr>
            <a:spLocks noGrp="1"/>
          </p:cNvSpPr>
          <p:nvPr>
            <p:ph type="sldNum" sz="quarter" idx="12"/>
          </p:nvPr>
        </p:nvSpPr>
        <p:spPr/>
        <p:txBody>
          <a:bodyPr/>
          <a:lstStyle/>
          <a:p>
            <a:fld id="{44F8194F-45BD-42A9-A56C-9E9192CEC7D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458200" cy="4558885"/>
          </a:xfrm>
        </p:spPr>
        <p:txBody>
          <a:bodyPr/>
          <a:lstStyle>
            <a:lvl1pPr>
              <a:defRPr sz="3200">
                <a:latin typeface="Arial" pitchFamily="34" charset="0"/>
                <a:cs typeface="Arial" pitchFamily="34" charset="0"/>
              </a:defRPr>
            </a:lvl1pPr>
            <a:lvl2pPr>
              <a:defRPr sz="2800">
                <a:latin typeface="Arial" pitchFamily="34" charset="0"/>
                <a:cs typeface="Arial" pitchFamily="34" charset="0"/>
              </a:defRPr>
            </a:lvl2pPr>
            <a:lvl3pPr>
              <a:defRPr sz="2400">
                <a:latin typeface="Arial" pitchFamily="34" charset="0"/>
                <a:cs typeface="Arial" pitchFamily="34" charset="0"/>
              </a:defRPr>
            </a:lvl3pPr>
            <a:lvl4pPr>
              <a:defRPr sz="2000">
                <a:latin typeface="Arial" pitchFamily="34" charset="0"/>
                <a:cs typeface="Arial" pitchFamily="34" charset="0"/>
              </a:defRPr>
            </a:lvl4pPr>
            <a:lvl5pPr>
              <a:defRPr sz="2000">
                <a:latin typeface="Arial" pitchFamily="34" charset="0"/>
                <a:cs typeface="Arial" pitchFamily="34" charset="0"/>
              </a:defRPr>
            </a:lvl5pPr>
            <a:lvl6pPr>
              <a:defRPr sz="2000"/>
            </a:lvl6pPr>
            <a:lvl7pPr>
              <a:defRPr sz="2000"/>
            </a:lvl7pPr>
            <a:lvl8pPr>
              <a:defRPr sz="2000"/>
            </a:lvl8pPr>
            <a:lvl9pPr>
              <a:defRPr sz="2000"/>
            </a:lvl9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Date Placeholder 4"/>
          <p:cNvSpPr>
            <a:spLocks noGrp="1"/>
          </p:cNvSpPr>
          <p:nvPr>
            <p:ph type="dt" sz="half" idx="10"/>
          </p:nvPr>
        </p:nvSpPr>
        <p:spPr>
          <a:xfrm>
            <a:off x="457200" y="6400800"/>
            <a:ext cx="2133600" cy="274320"/>
          </a:xfrm>
        </p:spPr>
        <p:txBody>
          <a:bodyPr/>
          <a:lstStyle/>
          <a:p>
            <a:fld id="{8949E592-210E-4878-9DB4-DF49D9348223}" type="datetime1">
              <a:rPr lang="en-US" smtClean="0"/>
              <a:pPr/>
              <a:t>3/25/2022</a:t>
            </a:fld>
            <a:endParaRPr lang="en-US" dirty="0"/>
          </a:p>
        </p:txBody>
      </p:sp>
      <p:sp>
        <p:nvSpPr>
          <p:cNvPr id="7" name="Slide Number Placeholder 6"/>
          <p:cNvSpPr>
            <a:spLocks noGrp="1"/>
          </p:cNvSpPr>
          <p:nvPr>
            <p:ph type="sldNum" sz="quarter" idx="12"/>
          </p:nvPr>
        </p:nvSpPr>
        <p:spPr/>
        <p:txBody>
          <a:bodyPr/>
          <a:lstStyle/>
          <a:p>
            <a:fld id="{44F8194F-45BD-42A9-A56C-9E9192CEC7DB}" type="slidenum">
              <a:rPr lang="en-US" smtClean="0"/>
              <a:pPr/>
              <a:t>‹#›</a:t>
            </a:fld>
            <a:endParaRPr lang="en-US" dirty="0"/>
          </a:p>
        </p:txBody>
      </p:sp>
      <p:sp>
        <p:nvSpPr>
          <p:cNvPr id="10" name="Title 1"/>
          <p:cNvSpPr>
            <a:spLocks noGrp="1"/>
          </p:cNvSpPr>
          <p:nvPr>
            <p:ph type="title"/>
          </p:nvPr>
        </p:nvSpPr>
        <p:spPr>
          <a:xfrm>
            <a:off x="457200" y="152400"/>
            <a:ext cx="8229600" cy="1251062"/>
          </a:xfrm>
        </p:spPr>
        <p:txBody>
          <a:bodyPr/>
          <a:lstStyle/>
          <a:p>
            <a:r>
              <a:rPr kumimoji="0" lang="en-US"/>
              <a:t>Click to edit Master 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D0F74E6E-DB07-4E1A-81AB-F4972D9D50F7}" type="datetime1">
              <a:rPr lang="en-US" smtClean="0"/>
              <a:pPr/>
              <a:t>3/25/2022</a:t>
            </a:fld>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44F8194F-45BD-42A9-A56C-9E9192CEC7D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8" r:id="rId3"/>
    <p:sldLayoutId id="2147483753" r:id="rId4"/>
    <p:sldLayoutId id="2147483749" r:id="rId5"/>
    <p:sldLayoutId id="2147483750" r:id="rId6"/>
    <p:sldLayoutId id="2147483752" r:id="rId7"/>
  </p:sldLayoutIdLst>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Arial" pitchFamily="34" charset="0"/>
          <a:ea typeface="+mn-ea"/>
          <a:cs typeface="Arial" pitchFamily="34" charset="0"/>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Arial" pitchFamily="34" charset="0"/>
          <a:ea typeface="+mn-ea"/>
          <a:cs typeface="Arial" pitchFamily="34" charset="0"/>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Arial" pitchFamily="34" charset="0"/>
          <a:ea typeface="+mn-ea"/>
          <a:cs typeface="Arial" pitchFamily="34" charset="0"/>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Arial" pitchFamily="34" charset="0"/>
          <a:ea typeface="+mn-ea"/>
          <a:cs typeface="Arial" pitchFamily="34" charset="0"/>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Arial" pitchFamily="34" charset="0"/>
          <a:ea typeface="+mn-ea"/>
          <a:cs typeface="Arial"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bing.com/videos/search?q=pick+off+moves+by+RHP&amp;ru=%2fvideos%2fsearch%3fq%3dpick%2boff%2bmoves%2bby%2bRHP%26qpvt%3dpick%2boff%2bmoves%2bby%2bRHP%26FORM%3dVDRE&amp;qpvt=pick+off+moves+by+RHP&amp;view=detail&amp;mid=EEC42FD15706F0D478CAEEC42FD15706F0D478CA&amp;rvsmid=5B18D0A585619CDBC6125B18D0A585619CDBC612&amp;FORM=VDMCNR" TargetMode="External"/><Relationship Id="rId7" Type="http://schemas.openxmlformats.org/officeDocument/2006/relationships/hyperlink" Target="https://www.bing.com/videos/search?q=pick+off+moves+by+RHP&amp;ru=%2fvideos%2fsearch%3fq%3dpick%2boff%2bmoves%2bby%2bRHP%26qpvt%3dpick%2boff%2bmoves%2bby%2bRHP%26FORM%3dVDRE&amp;qpvt=pick+off+moves+by+RHP&amp;view=detail&amp;mid=8BE1C591091F3D39EA2B8BE1C591091F3D39EA2B&amp;rvsmid=5B18D0A585619CDBC6125B18D0A585619CDBC612&amp;FORM=VDMCNR" TargetMode="External"/><Relationship Id="rId2" Type="http://schemas.openxmlformats.org/officeDocument/2006/relationships/hyperlink" Target="https://www.bing.com/videos/search?q=pick+off+moves+by+RHP&amp;ru=%2fvideos%2fsearch%3fq%3dpick%2boff%2bmoves%2bby%2bRHP%26qpvt%3dpick%2boff%2bmoves%2bby%2bRHP%26FORM%3dVDRE&amp;qpvt=pick+off+moves+by+RHP&amp;view=detail&amp;mid=5B18D0A585619CDBC6125B18D0A585619CDBC612&amp;&amp;FORM=VDRVRV" TargetMode="External"/><Relationship Id="rId1" Type="http://schemas.openxmlformats.org/officeDocument/2006/relationships/slideLayout" Target="../slideLayouts/slideLayout1.xml"/><Relationship Id="rId6" Type="http://schemas.openxmlformats.org/officeDocument/2006/relationships/hyperlink" Target="https://www.bing.com/videos/search?q=pick+off+moves+by+RHP&amp;ru=%2fvideos%2fsearch%3fq%3dpick%2boff%2bmoves%2bby%2bRHP%26qpvt%3dpick%2boff%2bmoves%2bby%2bRHP%26FORM%3dVDRE&amp;qpvt=pick+off+moves+by+RHP&amp;view=detail&amp;mid=E1750BCFC2CA34958E24E1750BCFC2CA34958E24&amp;rvsmid=5B18D0A585619CDBC6125B18D0A585619CDBC612&amp;FORM=VDMCNR" TargetMode="External"/><Relationship Id="rId5" Type="http://schemas.openxmlformats.org/officeDocument/2006/relationships/hyperlink" Target="https://www.bing.com/videos/search?q=Pick+offs+from+the+windup&amp;qpvt=Pick+offs+from+the+windup&amp;view=detail&amp;mid=C047CCA4D56123EBC3A9C047CCA4D56123EBC3A9&amp;&amp;FORM=VRDGAR&amp;ru=%2Fvideos%2Fsearch%3Fq%3DPick%2Boffs%2Bfrom%2Bthe%2Bwindup%26qpvt%3DPick%2Boffs%2Bfrom%2Bthe%2Bwindup%26FORM%3DVDRE" TargetMode="External"/><Relationship Id="rId4" Type="http://schemas.openxmlformats.org/officeDocument/2006/relationships/hyperlink" Target="https://www.bing.com/videos/search?q=pick+off+moves+by+RHP&amp;ru=%2fvideos%2fsearch%3fq%3dpick%2boff%2bmoves%2bby%2bRHP%26qpvt%3dpick%2boff%2bmoves%2bby%2bRHP%26FORM%3dVDRE&amp;qpvt=pick+off+moves+by+RHP&amp;view=detail&amp;mid=89E888CD6A1CF3863A6189E888CD6A1CF3863A61&amp;rvsmid=5B18D0A585619CDBC6125B18D0A585619CDBC612&amp;FORM=VDQVA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D53A953-82F3-4C97-9438-BE5C329742DA}"/>
              </a:ext>
            </a:extLst>
          </p:cNvPr>
          <p:cNvSpPr>
            <a:spLocks noGrp="1"/>
          </p:cNvSpPr>
          <p:nvPr>
            <p:ph type="sldNum" sz="quarter" idx="12"/>
          </p:nvPr>
        </p:nvSpPr>
        <p:spPr/>
        <p:txBody>
          <a:bodyPr/>
          <a:lstStyle/>
          <a:p>
            <a:fld id="{44F8194F-45BD-42A9-A56C-9E9192CEC7DB}" type="slidenum">
              <a:rPr lang="en-US" smtClean="0"/>
              <a:pPr/>
              <a:t>1</a:t>
            </a:fld>
            <a:endParaRPr lang="en-US" dirty="0"/>
          </a:p>
        </p:txBody>
      </p:sp>
      <p:sp>
        <p:nvSpPr>
          <p:cNvPr id="4" name="Title 3">
            <a:extLst>
              <a:ext uri="{FF2B5EF4-FFF2-40B4-BE49-F238E27FC236}">
                <a16:creationId xmlns:a16="http://schemas.microsoft.com/office/drawing/2014/main" id="{6C2882BB-FE2B-4243-96F8-DE8511C5D088}"/>
              </a:ext>
            </a:extLst>
          </p:cNvPr>
          <p:cNvSpPr>
            <a:spLocks noGrp="1"/>
          </p:cNvSpPr>
          <p:nvPr>
            <p:ph type="title"/>
          </p:nvPr>
        </p:nvSpPr>
        <p:spPr/>
        <p:txBody>
          <a:bodyPr>
            <a:normAutofit/>
          </a:bodyPr>
          <a:lstStyle/>
          <a:p>
            <a:r>
              <a:rPr lang="en-US" dirty="0"/>
              <a:t>Test Notice</a:t>
            </a:r>
          </a:p>
        </p:txBody>
      </p:sp>
      <p:graphicFrame>
        <p:nvGraphicFramePr>
          <p:cNvPr id="5" name="Table 4">
            <a:extLst>
              <a:ext uri="{FF2B5EF4-FFF2-40B4-BE49-F238E27FC236}">
                <a16:creationId xmlns:a16="http://schemas.microsoft.com/office/drawing/2014/main" id="{D2C1485E-2545-4995-9516-70B00BFC3806}"/>
              </a:ext>
            </a:extLst>
          </p:cNvPr>
          <p:cNvGraphicFramePr>
            <a:graphicFrameLocks noGrp="1"/>
          </p:cNvGraphicFramePr>
          <p:nvPr>
            <p:extLst>
              <p:ext uri="{D42A27DB-BD31-4B8C-83A1-F6EECF244321}">
                <p14:modId xmlns:p14="http://schemas.microsoft.com/office/powerpoint/2010/main" val="3607461298"/>
              </p:ext>
            </p:extLst>
          </p:nvPr>
        </p:nvGraphicFramePr>
        <p:xfrm>
          <a:off x="457200" y="3722052"/>
          <a:ext cx="8229600" cy="914400"/>
        </p:xfrm>
        <a:graphic>
          <a:graphicData uri="http://schemas.openxmlformats.org/drawingml/2006/table">
            <a:tbl>
              <a:tblPr/>
              <a:tblGrid>
                <a:gridCol w="4114800">
                  <a:extLst>
                    <a:ext uri="{9D8B030D-6E8A-4147-A177-3AD203B41FA5}">
                      <a16:colId xmlns:a16="http://schemas.microsoft.com/office/drawing/2014/main" val="1626879761"/>
                    </a:ext>
                  </a:extLst>
                </a:gridCol>
                <a:gridCol w="4114800">
                  <a:extLst>
                    <a:ext uri="{9D8B030D-6E8A-4147-A177-3AD203B41FA5}">
                      <a16:colId xmlns:a16="http://schemas.microsoft.com/office/drawing/2014/main" val="1280046000"/>
                    </a:ext>
                  </a:extLst>
                </a:gridCol>
              </a:tblGrid>
              <a:tr h="0">
                <a:tc>
                  <a:txBody>
                    <a:bodyPr/>
                    <a:lstStyle/>
                    <a:p>
                      <a:r>
                        <a:rPr lang="en-US" sz="2400" dirty="0">
                          <a:effectLst/>
                        </a:rPr>
                        <a:t>Available From: </a:t>
                      </a:r>
                    </a:p>
                  </a:txBody>
                  <a:tcPr anchor="ctr">
                    <a:lnL>
                      <a:noFill/>
                    </a:lnL>
                    <a:lnR>
                      <a:noFill/>
                    </a:lnR>
                    <a:lnT>
                      <a:noFill/>
                    </a:lnT>
                    <a:lnB>
                      <a:noFill/>
                    </a:lnB>
                  </a:tcPr>
                </a:tc>
                <a:tc>
                  <a:txBody>
                    <a:bodyPr/>
                    <a:lstStyle/>
                    <a:p>
                      <a:r>
                        <a:rPr lang="en-US" sz="2400">
                          <a:effectLst/>
                        </a:rPr>
                        <a:t>03/27/2022 @ 12:00 AM EDT</a:t>
                      </a:r>
                    </a:p>
                  </a:txBody>
                  <a:tcPr anchor="ctr">
                    <a:lnL>
                      <a:noFill/>
                    </a:lnL>
                    <a:lnR>
                      <a:noFill/>
                    </a:lnR>
                    <a:lnT>
                      <a:noFill/>
                    </a:lnT>
                    <a:lnB>
                      <a:noFill/>
                    </a:lnB>
                  </a:tcPr>
                </a:tc>
                <a:extLst>
                  <a:ext uri="{0D108BD9-81ED-4DB2-BD59-A6C34878D82A}">
                    <a16:rowId xmlns:a16="http://schemas.microsoft.com/office/drawing/2014/main" val="1212041769"/>
                  </a:ext>
                </a:extLst>
              </a:tr>
              <a:tr h="0">
                <a:tc>
                  <a:txBody>
                    <a:bodyPr/>
                    <a:lstStyle/>
                    <a:p>
                      <a:r>
                        <a:rPr lang="en-US" sz="2400" dirty="0">
                          <a:effectLst/>
                        </a:rPr>
                        <a:t>Available Until: </a:t>
                      </a:r>
                    </a:p>
                  </a:txBody>
                  <a:tcPr anchor="ctr">
                    <a:lnL>
                      <a:noFill/>
                    </a:lnL>
                    <a:lnR>
                      <a:noFill/>
                    </a:lnR>
                    <a:lnT>
                      <a:noFill/>
                    </a:lnT>
                    <a:lnB>
                      <a:noFill/>
                    </a:lnB>
                  </a:tcPr>
                </a:tc>
                <a:tc>
                  <a:txBody>
                    <a:bodyPr/>
                    <a:lstStyle/>
                    <a:p>
                      <a:r>
                        <a:rPr lang="en-US" sz="2400" dirty="0">
                          <a:effectLst/>
                        </a:rPr>
                        <a:t>04/11/2022 @ 11:59 PM EDT</a:t>
                      </a:r>
                    </a:p>
                  </a:txBody>
                  <a:tcPr anchor="ctr">
                    <a:lnL>
                      <a:noFill/>
                    </a:lnL>
                    <a:lnR>
                      <a:noFill/>
                    </a:lnR>
                    <a:lnT>
                      <a:noFill/>
                    </a:lnT>
                    <a:lnB>
                      <a:noFill/>
                    </a:lnB>
                  </a:tcPr>
                </a:tc>
                <a:extLst>
                  <a:ext uri="{0D108BD9-81ED-4DB2-BD59-A6C34878D82A}">
                    <a16:rowId xmlns:a16="http://schemas.microsoft.com/office/drawing/2014/main" val="3656506584"/>
                  </a:ext>
                </a:extLst>
              </a:tr>
            </a:tbl>
          </a:graphicData>
        </a:graphic>
      </p:graphicFrame>
      <p:sp>
        <p:nvSpPr>
          <p:cNvPr id="6" name="Rectangle 1">
            <a:extLst>
              <a:ext uri="{FF2B5EF4-FFF2-40B4-BE49-F238E27FC236}">
                <a16:creationId xmlns:a16="http://schemas.microsoft.com/office/drawing/2014/main" id="{414912E9-AD00-4445-B57B-205A2F557DB6}"/>
              </a:ext>
            </a:extLst>
          </p:cNvPr>
          <p:cNvSpPr>
            <a:spLocks noChangeArrowheads="1"/>
          </p:cNvSpPr>
          <p:nvPr/>
        </p:nvSpPr>
        <p:spPr bwMode="auto">
          <a:xfrm>
            <a:off x="457200" y="3107135"/>
            <a:ext cx="6058069"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ArialMT"/>
              </a:rPr>
              <a:t>Maine 2022 Baseball Exam - Part II</a:t>
            </a:r>
            <a:br>
              <a:rPr kumimoji="0" lang="en-US" altLang="en-US" sz="2800" b="0" i="0" u="none" strike="noStrike" cap="none" normalizeH="0" baseline="0" dirty="0">
                <a:ln>
                  <a:noFill/>
                </a:ln>
                <a:solidFill>
                  <a:schemeClr val="tx1"/>
                </a:solidFill>
                <a:effectLst/>
              </a:rPr>
            </a:br>
            <a:endParaRPr kumimoji="0" lang="en-US" altLang="en-US"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4551279A-C860-4225-B751-A951C2101588}"/>
              </a:ext>
            </a:extLst>
          </p:cNvPr>
          <p:cNvSpPr txBox="1"/>
          <p:nvPr/>
        </p:nvSpPr>
        <p:spPr>
          <a:xfrm>
            <a:off x="1447800" y="5410200"/>
            <a:ext cx="4294574" cy="369332"/>
          </a:xfrm>
          <a:prstGeom prst="rect">
            <a:avLst/>
          </a:prstGeom>
          <a:noFill/>
        </p:spPr>
        <p:txBody>
          <a:bodyPr wrap="none" rtlCol="0">
            <a:spAutoFit/>
          </a:bodyPr>
          <a:lstStyle/>
          <a:p>
            <a:r>
              <a:rPr lang="en-US" dirty="0"/>
              <a:t>Courtesy Runner questions will be credited.</a:t>
            </a:r>
          </a:p>
        </p:txBody>
      </p:sp>
    </p:spTree>
    <p:extLst>
      <p:ext uri="{BB962C8B-B14F-4D97-AF65-F5344CB8AC3E}">
        <p14:creationId xmlns:p14="http://schemas.microsoft.com/office/powerpoint/2010/main" val="83993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4A6DF-9DBF-453B-B213-19976D1DCFB3}"/>
              </a:ext>
            </a:extLst>
          </p:cNvPr>
          <p:cNvSpPr>
            <a:spLocks noGrp="1"/>
          </p:cNvSpPr>
          <p:nvPr>
            <p:ph type="title"/>
          </p:nvPr>
        </p:nvSpPr>
        <p:spPr/>
        <p:txBody>
          <a:bodyPr/>
          <a:lstStyle/>
          <a:p>
            <a:r>
              <a:rPr lang="en-US" dirty="0"/>
              <a:t>Pitcher uniform and </a:t>
            </a:r>
            <a:r>
              <a:rPr lang="en-US" dirty="0" err="1"/>
              <a:t>Apparell</a:t>
            </a:r>
            <a:endParaRPr lang="en-US" dirty="0"/>
          </a:p>
        </p:txBody>
      </p:sp>
      <p:sp>
        <p:nvSpPr>
          <p:cNvPr id="3" name="Slide Number Placeholder 2">
            <a:extLst>
              <a:ext uri="{FF2B5EF4-FFF2-40B4-BE49-F238E27FC236}">
                <a16:creationId xmlns:a16="http://schemas.microsoft.com/office/drawing/2014/main" id="{6E907824-3407-4F67-AAA2-2C4B018E1740}"/>
              </a:ext>
            </a:extLst>
          </p:cNvPr>
          <p:cNvSpPr>
            <a:spLocks noGrp="1"/>
          </p:cNvSpPr>
          <p:nvPr>
            <p:ph type="sldNum" sz="quarter" idx="12"/>
          </p:nvPr>
        </p:nvSpPr>
        <p:spPr/>
        <p:txBody>
          <a:bodyPr/>
          <a:lstStyle/>
          <a:p>
            <a:fld id="{44F8194F-45BD-42A9-A56C-9E9192CEC7DB}" type="slidenum">
              <a:rPr lang="en-US" smtClean="0"/>
              <a:pPr/>
              <a:t>2</a:t>
            </a:fld>
            <a:endParaRPr lang="en-US" dirty="0"/>
          </a:p>
        </p:txBody>
      </p:sp>
      <p:sp>
        <p:nvSpPr>
          <p:cNvPr id="4" name="TextBox 3">
            <a:extLst>
              <a:ext uri="{FF2B5EF4-FFF2-40B4-BE49-F238E27FC236}">
                <a16:creationId xmlns:a16="http://schemas.microsoft.com/office/drawing/2014/main" id="{878DAF42-FC07-41BB-993B-1CFE27EF6D30}"/>
              </a:ext>
            </a:extLst>
          </p:cNvPr>
          <p:cNvSpPr txBox="1"/>
          <p:nvPr/>
        </p:nvSpPr>
        <p:spPr>
          <a:xfrm>
            <a:off x="1905000" y="2057400"/>
            <a:ext cx="4310411" cy="369332"/>
          </a:xfrm>
          <a:prstGeom prst="rect">
            <a:avLst/>
          </a:prstGeom>
          <a:noFill/>
        </p:spPr>
        <p:txBody>
          <a:bodyPr wrap="none" rtlCol="0">
            <a:spAutoFit/>
          </a:bodyPr>
          <a:lstStyle/>
          <a:p>
            <a:r>
              <a:rPr lang="en-US" dirty="0"/>
              <a:t>Individual Sleeves, same length, not ragged</a:t>
            </a:r>
          </a:p>
        </p:txBody>
      </p:sp>
      <p:sp>
        <p:nvSpPr>
          <p:cNvPr id="5" name="TextBox 4">
            <a:extLst>
              <a:ext uri="{FF2B5EF4-FFF2-40B4-BE49-F238E27FC236}">
                <a16:creationId xmlns:a16="http://schemas.microsoft.com/office/drawing/2014/main" id="{DC9939D2-0943-4858-8F9A-CA5B11529E2C}"/>
              </a:ext>
            </a:extLst>
          </p:cNvPr>
          <p:cNvSpPr txBox="1"/>
          <p:nvPr/>
        </p:nvSpPr>
        <p:spPr>
          <a:xfrm>
            <a:off x="1895058" y="2580001"/>
            <a:ext cx="3758208" cy="369332"/>
          </a:xfrm>
          <a:prstGeom prst="rect">
            <a:avLst/>
          </a:prstGeom>
          <a:noFill/>
        </p:spPr>
        <p:txBody>
          <a:bodyPr wrap="none" rtlCol="0">
            <a:spAutoFit/>
          </a:bodyPr>
          <a:lstStyle/>
          <a:p>
            <a:r>
              <a:rPr lang="en-US" dirty="0"/>
              <a:t>Exposed undershirt, not white or gray</a:t>
            </a:r>
          </a:p>
        </p:txBody>
      </p:sp>
      <p:sp>
        <p:nvSpPr>
          <p:cNvPr id="6" name="TextBox 5">
            <a:extLst>
              <a:ext uri="{FF2B5EF4-FFF2-40B4-BE49-F238E27FC236}">
                <a16:creationId xmlns:a16="http://schemas.microsoft.com/office/drawing/2014/main" id="{9121D6EE-BF1C-45E1-BC55-72953B386A3E}"/>
              </a:ext>
            </a:extLst>
          </p:cNvPr>
          <p:cNvSpPr txBox="1"/>
          <p:nvPr/>
        </p:nvSpPr>
        <p:spPr>
          <a:xfrm>
            <a:off x="1898072" y="3656600"/>
            <a:ext cx="6026458" cy="369332"/>
          </a:xfrm>
          <a:prstGeom prst="rect">
            <a:avLst/>
          </a:prstGeom>
          <a:noFill/>
        </p:spPr>
        <p:txBody>
          <a:bodyPr wrap="none" rtlCol="0">
            <a:spAutoFit/>
          </a:bodyPr>
          <a:lstStyle/>
          <a:p>
            <a:r>
              <a:rPr lang="en-US" dirty="0"/>
              <a:t>Compression sleeves below elbow must be black or dark color </a:t>
            </a:r>
          </a:p>
        </p:txBody>
      </p:sp>
      <p:sp>
        <p:nvSpPr>
          <p:cNvPr id="7" name="TextBox 6">
            <a:extLst>
              <a:ext uri="{FF2B5EF4-FFF2-40B4-BE49-F238E27FC236}">
                <a16:creationId xmlns:a16="http://schemas.microsoft.com/office/drawing/2014/main" id="{42626DDB-9DDD-483B-80A5-AE0193D9261A}"/>
              </a:ext>
            </a:extLst>
          </p:cNvPr>
          <p:cNvSpPr txBox="1"/>
          <p:nvPr/>
        </p:nvSpPr>
        <p:spPr>
          <a:xfrm>
            <a:off x="1904999" y="4144440"/>
            <a:ext cx="5525872" cy="369332"/>
          </a:xfrm>
          <a:prstGeom prst="rect">
            <a:avLst/>
          </a:prstGeom>
          <a:noFill/>
        </p:spPr>
        <p:txBody>
          <a:bodyPr wrap="none" rtlCol="0">
            <a:spAutoFit/>
          </a:bodyPr>
          <a:lstStyle/>
          <a:p>
            <a:r>
              <a:rPr lang="en-US" dirty="0"/>
              <a:t>Nothing on hands wrist or arms that could be distracting</a:t>
            </a:r>
          </a:p>
        </p:txBody>
      </p:sp>
      <p:sp>
        <p:nvSpPr>
          <p:cNvPr id="8" name="TextBox 7">
            <a:extLst>
              <a:ext uri="{FF2B5EF4-FFF2-40B4-BE49-F238E27FC236}">
                <a16:creationId xmlns:a16="http://schemas.microsoft.com/office/drawing/2014/main" id="{1DE9C484-3C59-4B8F-801E-1666CCBA33A7}"/>
              </a:ext>
            </a:extLst>
          </p:cNvPr>
          <p:cNvSpPr txBox="1"/>
          <p:nvPr/>
        </p:nvSpPr>
        <p:spPr>
          <a:xfrm>
            <a:off x="1895058" y="3158090"/>
            <a:ext cx="3759812" cy="369332"/>
          </a:xfrm>
          <a:prstGeom prst="rect">
            <a:avLst/>
          </a:prstGeom>
          <a:noFill/>
        </p:spPr>
        <p:txBody>
          <a:bodyPr wrap="none" rtlCol="0">
            <a:spAutoFit/>
          </a:bodyPr>
          <a:lstStyle/>
          <a:p>
            <a:r>
              <a:rPr lang="en-US" dirty="0"/>
              <a:t>No white or gray sleeves below elbow</a:t>
            </a:r>
          </a:p>
        </p:txBody>
      </p:sp>
      <p:sp>
        <p:nvSpPr>
          <p:cNvPr id="9" name="TextBox 8">
            <a:extLst>
              <a:ext uri="{FF2B5EF4-FFF2-40B4-BE49-F238E27FC236}">
                <a16:creationId xmlns:a16="http://schemas.microsoft.com/office/drawing/2014/main" id="{2633D165-19E0-4AF1-AACB-4EFF4E71E151}"/>
              </a:ext>
            </a:extLst>
          </p:cNvPr>
          <p:cNvSpPr txBox="1"/>
          <p:nvPr/>
        </p:nvSpPr>
        <p:spPr>
          <a:xfrm>
            <a:off x="1923472" y="5167710"/>
            <a:ext cx="3901389" cy="369332"/>
          </a:xfrm>
          <a:prstGeom prst="rect">
            <a:avLst/>
          </a:prstGeom>
          <a:noFill/>
        </p:spPr>
        <p:txBody>
          <a:bodyPr wrap="none" rtlCol="0">
            <a:spAutoFit/>
          </a:bodyPr>
          <a:lstStyle/>
          <a:p>
            <a:r>
              <a:rPr lang="en-US" dirty="0"/>
              <a:t>No white or grey  on the pitcher’s glove</a:t>
            </a:r>
          </a:p>
        </p:txBody>
      </p:sp>
      <p:sp>
        <p:nvSpPr>
          <p:cNvPr id="10" name="TextBox 9">
            <a:extLst>
              <a:ext uri="{FF2B5EF4-FFF2-40B4-BE49-F238E27FC236}">
                <a16:creationId xmlns:a16="http://schemas.microsoft.com/office/drawing/2014/main" id="{5E909B74-AA97-43F3-95D5-7D97ACA792AD}"/>
              </a:ext>
            </a:extLst>
          </p:cNvPr>
          <p:cNvSpPr txBox="1"/>
          <p:nvPr/>
        </p:nvSpPr>
        <p:spPr>
          <a:xfrm>
            <a:off x="2512729" y="4656075"/>
            <a:ext cx="3571812" cy="369332"/>
          </a:xfrm>
          <a:prstGeom prst="rect">
            <a:avLst/>
          </a:prstGeom>
          <a:noFill/>
        </p:spPr>
        <p:txBody>
          <a:bodyPr wrap="none" rtlCol="0">
            <a:spAutoFit/>
          </a:bodyPr>
          <a:lstStyle/>
          <a:p>
            <a:r>
              <a:rPr lang="en-US" dirty="0">
                <a:solidFill>
                  <a:srgbClr val="FF0000"/>
                </a:solidFill>
              </a:rPr>
              <a:t>What about long dangling rawhide?</a:t>
            </a:r>
          </a:p>
        </p:txBody>
      </p:sp>
      <p:sp>
        <p:nvSpPr>
          <p:cNvPr id="11" name="TextBox 10">
            <a:extLst>
              <a:ext uri="{FF2B5EF4-FFF2-40B4-BE49-F238E27FC236}">
                <a16:creationId xmlns:a16="http://schemas.microsoft.com/office/drawing/2014/main" id="{F8B2208C-40C5-450B-8298-693953481606}"/>
              </a:ext>
            </a:extLst>
          </p:cNvPr>
          <p:cNvSpPr txBox="1"/>
          <p:nvPr/>
        </p:nvSpPr>
        <p:spPr>
          <a:xfrm>
            <a:off x="1895058" y="5780560"/>
            <a:ext cx="5021246" cy="369332"/>
          </a:xfrm>
          <a:prstGeom prst="rect">
            <a:avLst/>
          </a:prstGeom>
          <a:noFill/>
        </p:spPr>
        <p:txBody>
          <a:bodyPr wrap="none" rtlCol="0">
            <a:spAutoFit/>
          </a:bodyPr>
          <a:lstStyle/>
          <a:p>
            <a:r>
              <a:rPr lang="en-US" dirty="0"/>
              <a:t>What about hat that frequently falls off in delivery?</a:t>
            </a:r>
          </a:p>
        </p:txBody>
      </p:sp>
    </p:spTree>
    <p:extLst>
      <p:ext uri="{BB962C8B-B14F-4D97-AF65-F5344CB8AC3E}">
        <p14:creationId xmlns:p14="http://schemas.microsoft.com/office/powerpoint/2010/main" val="76288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a:blip r:embed="rId3" cstate="print">
            <a:extLst>
              <a:ext uri="{28A0092B-C50C-407E-A947-70E740481C1C}">
                <a14:useLocalDpi xmlns:a14="http://schemas.microsoft.com/office/drawing/2010/main" val="0"/>
              </a:ext>
            </a:extLst>
          </a:blip>
          <a:srcRect t="19355" r="25806"/>
          <a:stretch>
            <a:fillRect/>
          </a:stretch>
        </p:blipFill>
        <p:spPr>
          <a:xfrm>
            <a:off x="5717309" y="859088"/>
            <a:ext cx="3124200" cy="3395869"/>
          </a:xfrm>
          <a:ln>
            <a:solidFill>
              <a:schemeClr val="accent1">
                <a:shade val="95000"/>
                <a:satMod val="105000"/>
              </a:schemeClr>
            </a:solidFill>
          </a:ln>
        </p:spPr>
      </p:pic>
      <p:sp>
        <p:nvSpPr>
          <p:cNvPr id="11" name="Slide Number Placeholder 10"/>
          <p:cNvSpPr>
            <a:spLocks noGrp="1"/>
          </p:cNvSpPr>
          <p:nvPr>
            <p:ph type="sldNum" sz="quarter" idx="12"/>
          </p:nvPr>
        </p:nvSpPr>
        <p:spPr/>
        <p:txBody>
          <a:bodyPr/>
          <a:lstStyle/>
          <a:p>
            <a:r>
              <a:rPr lang="en-US" dirty="0"/>
              <a:t>1</a:t>
            </a:r>
          </a:p>
        </p:txBody>
      </p:sp>
      <p:sp>
        <p:nvSpPr>
          <p:cNvPr id="7" name="Title 6"/>
          <p:cNvSpPr>
            <a:spLocks noGrp="1"/>
          </p:cNvSpPr>
          <p:nvPr>
            <p:ph type="title"/>
          </p:nvPr>
        </p:nvSpPr>
        <p:spPr>
          <a:xfrm>
            <a:off x="396438" y="304800"/>
            <a:ext cx="8747562" cy="978408"/>
          </a:xfrm>
        </p:spPr>
        <p:txBody>
          <a:bodyPr>
            <a:normAutofit/>
          </a:bodyPr>
          <a:lstStyle/>
          <a:p>
            <a:r>
              <a:rPr lang="en-US" sz="4500" dirty="0"/>
              <a:t>Pitching Positions</a:t>
            </a:r>
          </a:p>
        </p:txBody>
      </p:sp>
      <p:sp>
        <p:nvSpPr>
          <p:cNvPr id="4" name="Text Placeholder 3"/>
          <p:cNvSpPr>
            <a:spLocks noGrp="1"/>
          </p:cNvSpPr>
          <p:nvPr>
            <p:ph type="body" sz="half" idx="4294967295"/>
          </p:nvPr>
        </p:nvSpPr>
        <p:spPr>
          <a:xfrm>
            <a:off x="0" y="1752600"/>
            <a:ext cx="5029200" cy="4495800"/>
          </a:xfrm>
        </p:spPr>
        <p:txBody>
          <a:bodyPr>
            <a:normAutofit lnSpcReduction="10000"/>
          </a:bodyPr>
          <a:lstStyle/>
          <a:p>
            <a:pPr lvl="0"/>
            <a:r>
              <a:rPr lang="en-US" sz="1800" dirty="0"/>
              <a:t>There are only two recognized pitching positions, </a:t>
            </a:r>
            <a:r>
              <a:rPr lang="en-US" sz="1800" b="1" dirty="0"/>
              <a:t>the windup and the set position</a:t>
            </a:r>
            <a:r>
              <a:rPr lang="en-US" sz="1800" dirty="0"/>
              <a:t>. Each has its own requirements. </a:t>
            </a:r>
          </a:p>
          <a:p>
            <a:pPr lvl="0"/>
            <a:endParaRPr lang="en-US" sz="1800" dirty="0"/>
          </a:p>
          <a:p>
            <a:pPr lvl="0"/>
            <a:r>
              <a:rPr lang="en-US" sz="1800" dirty="0"/>
              <a:t>The restrictions start in either position when the pitcher </a:t>
            </a:r>
            <a:r>
              <a:rPr lang="en-US" sz="1800" i="1" dirty="0"/>
              <a:t>intentionally </a:t>
            </a:r>
            <a:r>
              <a:rPr lang="en-US" sz="1800" dirty="0"/>
              <a:t>takes his signs from the pitcher’s plate. He must take the catcher's signal </a:t>
            </a:r>
            <a:r>
              <a:rPr lang="en-US" sz="1800" dirty="0">
                <a:solidFill>
                  <a:srgbClr val="FF0000"/>
                </a:solidFill>
              </a:rPr>
              <a:t>or simulated taking </a:t>
            </a:r>
            <a:r>
              <a:rPr lang="en-US" sz="1800" dirty="0"/>
              <a:t>from the plate.</a:t>
            </a:r>
          </a:p>
          <a:p>
            <a:pPr lvl="0"/>
            <a:endParaRPr lang="en-US" sz="1800" dirty="0"/>
          </a:p>
          <a:p>
            <a:r>
              <a:rPr lang="en-US" sz="1800" b="1" dirty="0"/>
              <a:t>Rationale. </a:t>
            </a:r>
            <a:r>
              <a:rPr lang="en-US" sz="1800" dirty="0"/>
              <a:t>To eliminate any confusion or circumvention of the NFHS pitching rules by a player or coach. The location of the pitcher’s feet shows if he is going to use the windup or set restrictions AND what his next required actions most be. </a:t>
            </a:r>
            <a:endParaRPr lang="en-US" dirty="0">
              <a:latin typeface="+mn-lt"/>
            </a:endParaRPr>
          </a:p>
        </p:txBody>
      </p:sp>
      <p:sp>
        <p:nvSpPr>
          <p:cNvPr id="6" name="TextBox 5"/>
          <p:cNvSpPr txBox="1"/>
          <p:nvPr/>
        </p:nvSpPr>
        <p:spPr>
          <a:xfrm>
            <a:off x="7848600" y="2133600"/>
            <a:ext cx="990600" cy="584775"/>
          </a:xfrm>
          <a:prstGeom prst="rect">
            <a:avLst/>
          </a:prstGeom>
          <a:noFill/>
        </p:spPr>
        <p:txBody>
          <a:bodyPr wrap="square" rtlCol="0">
            <a:spAutoFit/>
          </a:bodyPr>
          <a:lstStyle/>
          <a:p>
            <a:r>
              <a:rPr lang="en-US" sz="1600" dirty="0">
                <a:latin typeface="Arial" pitchFamily="34" charset="0"/>
                <a:cs typeface="Arial" pitchFamily="34" charset="0"/>
              </a:rPr>
              <a:t>Windup</a:t>
            </a:r>
          </a:p>
          <a:p>
            <a:r>
              <a:rPr lang="en-US" sz="1600" dirty="0">
                <a:latin typeface="Arial" pitchFamily="34" charset="0"/>
                <a:cs typeface="Arial" pitchFamily="34" charset="0"/>
              </a:rPr>
              <a:t>position</a:t>
            </a:r>
          </a:p>
        </p:txBody>
      </p:sp>
      <p:sp>
        <p:nvSpPr>
          <p:cNvPr id="8" name="TextBox 7"/>
          <p:cNvSpPr txBox="1"/>
          <p:nvPr/>
        </p:nvSpPr>
        <p:spPr>
          <a:xfrm>
            <a:off x="6096000" y="6079123"/>
            <a:ext cx="1371600" cy="338554"/>
          </a:xfrm>
          <a:prstGeom prst="rect">
            <a:avLst/>
          </a:prstGeom>
          <a:noFill/>
        </p:spPr>
        <p:txBody>
          <a:bodyPr wrap="square" rtlCol="0">
            <a:spAutoFit/>
          </a:bodyPr>
          <a:lstStyle/>
          <a:p>
            <a:r>
              <a:rPr lang="en-US" sz="1600" dirty="0">
                <a:latin typeface="Arial" pitchFamily="34" charset="0"/>
                <a:cs typeface="Arial" pitchFamily="34" charset="0"/>
              </a:rPr>
              <a:t>Set position</a:t>
            </a:r>
          </a:p>
        </p:txBody>
      </p:sp>
      <p:pic>
        <p:nvPicPr>
          <p:cNvPr id="2" name="Picture 2" descr="C:\Users\ER Rhodes\Desktop\great stretchmaxresdefaul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33473" y="4300977"/>
            <a:ext cx="3296857" cy="2590800"/>
          </a:xfrm>
          <a:prstGeom prst="rect">
            <a:avLst/>
          </a:prstGeom>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812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1"/>
          </p:nvPr>
        </p:nvSpPr>
        <p:spPr>
          <a:xfrm>
            <a:off x="457200" y="1523999"/>
            <a:ext cx="6096000" cy="5105401"/>
          </a:xfrm>
        </p:spPr>
        <p:txBody>
          <a:bodyPr>
            <a:noAutofit/>
          </a:bodyPr>
          <a:lstStyle/>
          <a:p>
            <a:pPr marL="109538" lvl="0" indent="0">
              <a:spcAft>
                <a:spcPts val="600"/>
              </a:spcAft>
              <a:buNone/>
            </a:pPr>
            <a:r>
              <a:rPr lang="en-US" sz="1400" dirty="0"/>
              <a:t>The pitcher is not restricted how he shall hold the ball. </a:t>
            </a:r>
          </a:p>
          <a:p>
            <a:r>
              <a:rPr lang="en-US" sz="1400" dirty="0"/>
              <a:t>Three accepted locations of the pitcher’s hands:</a:t>
            </a:r>
          </a:p>
          <a:p>
            <a:pPr lvl="1"/>
            <a:r>
              <a:rPr lang="en-US" sz="1400" dirty="0"/>
              <a:t>Both hands at his side</a:t>
            </a:r>
          </a:p>
          <a:p>
            <a:pPr lvl="1"/>
            <a:r>
              <a:rPr lang="en-US" sz="1400" dirty="0"/>
              <a:t>Hands together in front of his body</a:t>
            </a:r>
          </a:p>
          <a:p>
            <a:pPr lvl="1">
              <a:spcAft>
                <a:spcPts val="600"/>
              </a:spcAft>
            </a:pPr>
            <a:r>
              <a:rPr lang="en-US" sz="1400" dirty="0"/>
              <a:t>Either hand at side and the other hand in front of his body</a:t>
            </a:r>
          </a:p>
          <a:p>
            <a:pPr marL="463550" indent="0">
              <a:buNone/>
            </a:pPr>
            <a:r>
              <a:rPr lang="en-US" sz="1400" dirty="0"/>
              <a:t>He is allowed from all three locations to bring his hands together momentarily, come to a stop to adjust the ball, to disengage the plate or to continue with his pitching motion. If he steps onto the pitcher’s plate with both hands apart, when he begins to move both hands simultaneously, that is the start of a pitch.</a:t>
            </a:r>
          </a:p>
          <a:p>
            <a:pPr marL="112713" lvl="0" indent="6350">
              <a:buNone/>
            </a:pPr>
            <a:endParaRPr lang="en-US" sz="1400" dirty="0"/>
          </a:p>
          <a:p>
            <a:r>
              <a:rPr lang="en-US" sz="1400" dirty="0"/>
              <a:t>Prior to movements of the arms and legs not associated with his habitual pitching motion, he can remove his cap, shake-off a sign with his glove, or even roll his shoulders. These are considered arm movements not associated with the pitch and not engaging the batter. </a:t>
            </a:r>
          </a:p>
          <a:p>
            <a:endParaRPr lang="en-US" sz="1400" dirty="0"/>
          </a:p>
          <a:p>
            <a:r>
              <a:rPr lang="en-US" sz="1400" dirty="0"/>
              <a:t>Head movement is never restricted. The rule states any arm, hip, or leg movement toward the plate that is naturally associated with his pitching motion has committed him to complete the pitch in one continuous uninterrupted motion. </a:t>
            </a:r>
          </a:p>
          <a:p>
            <a:endParaRPr lang="en-US" sz="1200" dirty="0"/>
          </a:p>
          <a:p>
            <a:endParaRPr lang="en-US" dirty="0"/>
          </a:p>
        </p:txBody>
      </p:sp>
      <p:sp>
        <p:nvSpPr>
          <p:cNvPr id="11" name="Slide Number Placeholder 10"/>
          <p:cNvSpPr>
            <a:spLocks noGrp="1"/>
          </p:cNvSpPr>
          <p:nvPr>
            <p:ph type="sldNum" sz="quarter" idx="12"/>
          </p:nvPr>
        </p:nvSpPr>
        <p:spPr/>
        <p:txBody>
          <a:bodyPr/>
          <a:lstStyle/>
          <a:p>
            <a:r>
              <a:rPr lang="en-US" dirty="0"/>
              <a:t>2</a:t>
            </a:r>
          </a:p>
        </p:txBody>
      </p:sp>
      <p:sp>
        <p:nvSpPr>
          <p:cNvPr id="2" name="Title 1"/>
          <p:cNvSpPr>
            <a:spLocks noGrp="1"/>
          </p:cNvSpPr>
          <p:nvPr>
            <p:ph type="title"/>
          </p:nvPr>
        </p:nvSpPr>
        <p:spPr/>
        <p:txBody>
          <a:bodyPr/>
          <a:lstStyle/>
          <a:p>
            <a:r>
              <a:rPr lang="en-US" dirty="0"/>
              <a:t>The Windup</a:t>
            </a:r>
          </a:p>
        </p:txBody>
      </p:sp>
      <p:pic>
        <p:nvPicPr>
          <p:cNvPr id="3076" name="Picture 4" descr="http://www.taraumpires.net/tp.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6226" y="1600201"/>
            <a:ext cx="2060576"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4572000"/>
            <a:ext cx="1828800" cy="1706563"/>
          </a:xfrm>
          <a:prstGeom prst="rect">
            <a:avLst/>
          </a:prstGeom>
          <a:ln>
            <a:solidFill>
              <a:schemeClr val="accent1">
                <a:shade val="95000"/>
                <a:satMod val="105000"/>
              </a:schemeClr>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9418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6477000" cy="4800599"/>
          </a:xfrm>
        </p:spPr>
        <p:txBody>
          <a:bodyPr>
            <a:normAutofit lnSpcReduction="10000"/>
          </a:bodyPr>
          <a:lstStyle/>
          <a:p>
            <a:pPr>
              <a:lnSpc>
                <a:spcPct val="120000"/>
              </a:lnSpc>
            </a:pPr>
            <a:r>
              <a:rPr lang="en-US" sz="1800" dirty="0"/>
              <a:t>To exit the windup position once the restrictions are in place, F1 needs to disengage the rubber with his pivot foot </a:t>
            </a:r>
            <a:r>
              <a:rPr lang="en-US" sz="1800" u="sng" dirty="0"/>
              <a:t>prior</a:t>
            </a:r>
            <a:r>
              <a:rPr lang="en-US" sz="1800" dirty="0"/>
              <a:t> to separation of his hands and </a:t>
            </a:r>
            <a:r>
              <a:rPr lang="en-US" sz="1800" u="sng" dirty="0"/>
              <a:t>prior</a:t>
            </a:r>
            <a:r>
              <a:rPr lang="en-US" sz="1800" dirty="0"/>
              <a:t> to any arm, hip, or leg motion to the plate (CS 6.1.1.d). </a:t>
            </a:r>
          </a:p>
          <a:p>
            <a:pPr>
              <a:lnSpc>
                <a:spcPct val="120000"/>
              </a:lnSpc>
            </a:pPr>
            <a:endParaRPr lang="en-US" sz="1800" dirty="0"/>
          </a:p>
          <a:p>
            <a:pPr lvl="1">
              <a:lnSpc>
                <a:spcPct val="120000"/>
              </a:lnSpc>
            </a:pPr>
            <a:r>
              <a:rPr lang="en-US" sz="1800" dirty="0">
                <a:solidFill>
                  <a:srgbClr val="FF0000"/>
                </a:solidFill>
              </a:rPr>
              <a:t>NOTE: NFHS rule interpretation does allow for a pitcher to correct a hybrid stance prior to any arm, hip, leg movement. Thereafter, it’s too late…balk or illegal pitch.</a:t>
            </a:r>
          </a:p>
          <a:p>
            <a:pPr>
              <a:lnSpc>
                <a:spcPct val="120000"/>
              </a:lnSpc>
            </a:pPr>
            <a:endParaRPr lang="en-US" sz="1800" dirty="0"/>
          </a:p>
          <a:p>
            <a:pPr lvl="1">
              <a:lnSpc>
                <a:spcPct val="120000"/>
              </a:lnSpc>
            </a:pPr>
            <a:r>
              <a:rPr lang="en-US" sz="1800" dirty="0"/>
              <a:t>NFHS does not allow a pitcher to make any move to a base as long as the pitcher is in the windup position, even if he has not engaged the batter. With his feet in the windup position, the pitcher may only deliver a pitch or step backward off the pitcher's plate (R 6.1). </a:t>
            </a:r>
          </a:p>
          <a:p>
            <a:endParaRPr lang="en-US" dirty="0"/>
          </a:p>
        </p:txBody>
      </p:sp>
      <p:sp>
        <p:nvSpPr>
          <p:cNvPr id="8" name="Slide Number Placeholder 7"/>
          <p:cNvSpPr>
            <a:spLocks noGrp="1"/>
          </p:cNvSpPr>
          <p:nvPr>
            <p:ph type="sldNum" sz="quarter" idx="12"/>
          </p:nvPr>
        </p:nvSpPr>
        <p:spPr/>
        <p:txBody>
          <a:bodyPr/>
          <a:lstStyle/>
          <a:p>
            <a:r>
              <a:rPr lang="en-US" dirty="0"/>
              <a:t>3</a:t>
            </a:r>
          </a:p>
        </p:txBody>
      </p:sp>
      <p:sp>
        <p:nvSpPr>
          <p:cNvPr id="3" name="Title 2"/>
          <p:cNvSpPr>
            <a:spLocks noGrp="1"/>
          </p:cNvSpPr>
          <p:nvPr>
            <p:ph type="title"/>
          </p:nvPr>
        </p:nvSpPr>
        <p:spPr/>
        <p:txBody>
          <a:bodyPr/>
          <a:lstStyle/>
          <a:p>
            <a:r>
              <a:rPr lang="en-US" dirty="0"/>
              <a:t>The Windup continued</a:t>
            </a:r>
          </a:p>
        </p:txBody>
      </p:sp>
      <p:pic>
        <p:nvPicPr>
          <p:cNvPr id="4099" name="Picture 3" descr="C:\Users\ER Rhodes\Desktop\on release the non pviot does not need to fa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8510" y="4243551"/>
            <a:ext cx="2057400" cy="2106346"/>
          </a:xfrm>
          <a:prstGeom prst="rect">
            <a:avLst/>
          </a:prstGeom>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pic>
        <p:nvPicPr>
          <p:cNvPr id="2050" name="Picture 2" descr="C:\Users\ER Rhodes\Desktop\sign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8510" y="1828800"/>
            <a:ext cx="2057400" cy="1752600"/>
          </a:xfrm>
          <a:prstGeom prst="rect">
            <a:avLst/>
          </a:prstGeom>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Pivot Foot in the Windup</a:t>
            </a:r>
            <a:endParaRPr lang="en-US" dirty="0"/>
          </a:p>
        </p:txBody>
      </p:sp>
      <p:sp>
        <p:nvSpPr>
          <p:cNvPr id="5" name="Content Placeholder 2"/>
          <p:cNvSpPr>
            <a:spLocks noGrp="1"/>
          </p:cNvSpPr>
          <p:nvPr>
            <p:ph sz="half" idx="1"/>
          </p:nvPr>
        </p:nvSpPr>
        <p:spPr>
          <a:xfrm>
            <a:off x="457200" y="1773936"/>
            <a:ext cx="5105400" cy="4398264"/>
          </a:xfrm>
        </p:spPr>
        <p:txBody>
          <a:bodyPr>
            <a:noAutofit/>
          </a:bodyPr>
          <a:lstStyle/>
          <a:p>
            <a:pPr>
              <a:buFont typeface="Wingdings" panose="05000000000000000000" pitchFamily="2" charset="2"/>
              <a:buChar char="§"/>
            </a:pPr>
            <a:r>
              <a:rPr lang="en-US" sz="1800" kern="150" dirty="0">
                <a:ea typeface="Lucida Sans Unicode"/>
              </a:rPr>
              <a:t>NFHS regulations in the windup allows the pitcher’s </a:t>
            </a:r>
            <a:r>
              <a:rPr lang="en-US" sz="1800" b="1" kern="150" dirty="0">
                <a:ea typeface="Lucida Sans Unicode"/>
              </a:rPr>
              <a:t>pivot foot </a:t>
            </a:r>
            <a:r>
              <a:rPr lang="en-US" sz="1800" kern="150" dirty="0">
                <a:ea typeface="Lucida Sans Unicode"/>
              </a:rPr>
              <a:t>to be </a:t>
            </a:r>
            <a:r>
              <a:rPr lang="en-US" sz="1800" i="1" u="sng" kern="150" dirty="0">
                <a:ea typeface="Lucida Sans Unicode"/>
              </a:rPr>
              <a:t>anywhere</a:t>
            </a:r>
            <a:r>
              <a:rPr lang="en-US" sz="1800" kern="150" dirty="0">
                <a:ea typeface="Lucida Sans Unicode"/>
              </a:rPr>
              <a:t> on the plate, even partially off the end just so it is in contact with the plate. </a:t>
            </a:r>
          </a:p>
          <a:p>
            <a:pPr marL="118872" indent="0">
              <a:buNone/>
            </a:pPr>
            <a:endParaRPr lang="en-US" sz="1800" kern="150" dirty="0">
              <a:ea typeface="Lucida Sans Unicode"/>
            </a:endParaRPr>
          </a:p>
          <a:p>
            <a:pPr>
              <a:buFont typeface="Wingdings" panose="05000000000000000000" pitchFamily="2" charset="2"/>
              <a:buChar char="§"/>
            </a:pPr>
            <a:r>
              <a:rPr lang="en-US" sz="1800" kern="150" dirty="0">
                <a:ea typeface="Lucida Sans Unicode"/>
              </a:rPr>
              <a:t>It is acceptable for just both heels only to be touching the plate.</a:t>
            </a:r>
            <a:r>
              <a:rPr lang="en-US" sz="1800" u="sng" dirty="0"/>
              <a:t> </a:t>
            </a:r>
          </a:p>
          <a:p>
            <a:pPr>
              <a:buFont typeface="Wingdings" panose="05000000000000000000" pitchFamily="2" charset="2"/>
              <a:buChar char="§"/>
            </a:pPr>
            <a:endParaRPr lang="en-US" sz="1800" dirty="0"/>
          </a:p>
          <a:p>
            <a:pPr>
              <a:buFont typeface="Wingdings" panose="05000000000000000000" pitchFamily="2" charset="2"/>
              <a:buChar char="§"/>
            </a:pPr>
            <a:r>
              <a:rPr lang="en-US" sz="1800" b="1" dirty="0"/>
              <a:t>Rationale. </a:t>
            </a:r>
            <a:r>
              <a:rPr lang="en-US" sz="1800" dirty="0"/>
              <a:t>Disallowing the windup hybrid prevents the pitcher from gaining an advantage over a runner. </a:t>
            </a:r>
          </a:p>
        </p:txBody>
      </p:sp>
      <p:sp>
        <p:nvSpPr>
          <p:cNvPr id="12" name="Slide Number Placeholder 11"/>
          <p:cNvSpPr>
            <a:spLocks noGrp="1"/>
          </p:cNvSpPr>
          <p:nvPr>
            <p:ph type="sldNum" sz="quarter" idx="12"/>
          </p:nvPr>
        </p:nvSpPr>
        <p:spPr/>
        <p:txBody>
          <a:bodyPr/>
          <a:lstStyle/>
          <a:p>
            <a:r>
              <a:rPr lang="en-US" dirty="0"/>
              <a:t>4</a:t>
            </a:r>
          </a:p>
        </p:txBody>
      </p:sp>
      <p:pic>
        <p:nvPicPr>
          <p:cNvPr id="7" name="Picture 2" descr="C:\Users\oWNER\Desktop\bb-legal_windu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5489" y="2280624"/>
            <a:ext cx="2865225" cy="191015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8" name="Picture 7" descr="pivot.png"/>
          <p:cNvPicPr>
            <a:picLocks noChangeAspect="1"/>
          </p:cNvPicPr>
          <p:nvPr/>
        </p:nvPicPr>
        <p:blipFill>
          <a:blip r:embed="rId4" cstate="print"/>
          <a:srcRect t="21333"/>
          <a:stretch>
            <a:fillRect/>
          </a:stretch>
        </p:blipFill>
        <p:spPr>
          <a:xfrm>
            <a:off x="6085489" y="4775549"/>
            <a:ext cx="2913277" cy="1910150"/>
          </a:xfrm>
          <a:prstGeom prst="rect">
            <a:avLst/>
          </a:prstGeom>
          <a:ln>
            <a:solidFill>
              <a:schemeClr val="accent1"/>
            </a:solidFill>
          </a:ln>
        </p:spPr>
      </p:pic>
      <p:sp>
        <p:nvSpPr>
          <p:cNvPr id="9" name="TextBox 8"/>
          <p:cNvSpPr txBox="1"/>
          <p:nvPr/>
        </p:nvSpPr>
        <p:spPr>
          <a:xfrm>
            <a:off x="6009290" y="4190774"/>
            <a:ext cx="2895600" cy="584775"/>
          </a:xfrm>
          <a:prstGeom prst="rect">
            <a:avLst/>
          </a:prstGeom>
          <a:noFill/>
        </p:spPr>
        <p:txBody>
          <a:bodyPr wrap="square" rtlCol="0">
            <a:spAutoFit/>
          </a:bodyPr>
          <a:lstStyle/>
          <a:p>
            <a:r>
              <a:rPr lang="en-US" sz="1600" b="1" dirty="0">
                <a:latin typeface="Arial" pitchFamily="34" charset="0"/>
                <a:cs typeface="Arial" pitchFamily="34" charset="0"/>
              </a:rPr>
              <a:t>Illegal</a:t>
            </a:r>
          </a:p>
          <a:p>
            <a:r>
              <a:rPr lang="en-US" sz="1600" dirty="0">
                <a:latin typeface="Arial" pitchFamily="34" charset="0"/>
                <a:cs typeface="Arial" pitchFamily="34" charset="0"/>
              </a:rPr>
              <a:t>Free foot in front of the plate</a:t>
            </a:r>
          </a:p>
        </p:txBody>
      </p:sp>
      <p:sp>
        <p:nvSpPr>
          <p:cNvPr id="11" name="TextBox 10"/>
          <p:cNvSpPr txBox="1"/>
          <p:nvPr/>
        </p:nvSpPr>
        <p:spPr>
          <a:xfrm>
            <a:off x="6009290" y="1695849"/>
            <a:ext cx="2362200" cy="584775"/>
          </a:xfrm>
          <a:prstGeom prst="rect">
            <a:avLst/>
          </a:prstGeom>
          <a:noFill/>
        </p:spPr>
        <p:txBody>
          <a:bodyPr wrap="square" rtlCol="0">
            <a:spAutoFit/>
          </a:bodyPr>
          <a:lstStyle/>
          <a:p>
            <a:r>
              <a:rPr lang="en-US" sz="1600" b="1" dirty="0">
                <a:latin typeface="Arial" pitchFamily="34" charset="0"/>
                <a:cs typeface="Arial" pitchFamily="34" charset="0"/>
              </a:rPr>
              <a:t>Legal</a:t>
            </a:r>
          </a:p>
          <a:p>
            <a:r>
              <a:rPr lang="en-US" sz="1600" dirty="0">
                <a:latin typeface="Arial" pitchFamily="34" charset="0"/>
                <a:cs typeface="Arial" pitchFamily="34" charset="0"/>
              </a:rPr>
              <a:t>Only pivot can touch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0"/>
            <a:ext cx="8229600" cy="946262"/>
          </a:xfrm>
        </p:spPr>
        <p:txBody>
          <a:bodyPr>
            <a:normAutofit/>
          </a:bodyPr>
          <a:lstStyle/>
          <a:p>
            <a:r>
              <a:rPr lang="en-US" sz="2400" dirty="0"/>
              <a:t>   </a:t>
            </a:r>
          </a:p>
        </p:txBody>
      </p:sp>
      <p:sp>
        <p:nvSpPr>
          <p:cNvPr id="5" name="Content Placeholder 4"/>
          <p:cNvSpPr>
            <a:spLocks noGrp="1"/>
          </p:cNvSpPr>
          <p:nvPr>
            <p:ph sz="half" idx="1"/>
          </p:nvPr>
        </p:nvSpPr>
        <p:spPr>
          <a:xfrm>
            <a:off x="457200" y="1856360"/>
            <a:ext cx="4876800" cy="3553839"/>
          </a:xfrm>
        </p:spPr>
        <p:txBody>
          <a:bodyPr>
            <a:noAutofit/>
          </a:bodyPr>
          <a:lstStyle/>
          <a:p>
            <a:r>
              <a:rPr lang="en-US" sz="1800" dirty="0"/>
              <a:t>The non pivot foot must be </a:t>
            </a:r>
            <a:r>
              <a:rPr lang="en-US" sz="1800" i="1" dirty="0">
                <a:solidFill>
                  <a:srgbClr val="FF0000"/>
                </a:solidFill>
              </a:rPr>
              <a:t>on or behind</a:t>
            </a:r>
            <a:r>
              <a:rPr lang="en-US" sz="1800" b="1" dirty="0">
                <a:solidFill>
                  <a:srgbClr val="FF0000"/>
                </a:solidFill>
              </a:rPr>
              <a:t> </a:t>
            </a:r>
            <a:r>
              <a:rPr lang="en-US" sz="1800" dirty="0"/>
              <a:t>the front edge of  the line…extended indefinitely through the pitcher’s plate. </a:t>
            </a:r>
          </a:p>
          <a:p>
            <a:endParaRPr lang="en-US" sz="1800" dirty="0"/>
          </a:p>
          <a:p>
            <a:r>
              <a:rPr lang="en-US" sz="1800" dirty="0"/>
              <a:t>Allowing the pitcher to take a signal with the </a:t>
            </a:r>
            <a:r>
              <a:rPr lang="en-US" sz="1800" dirty="0">
                <a:solidFill>
                  <a:srgbClr val="FF0000"/>
                </a:solidFill>
              </a:rPr>
              <a:t>free foot entirely in front of the pitching plate is an </a:t>
            </a:r>
            <a:r>
              <a:rPr lang="en-US" sz="1800" i="1" dirty="0">
                <a:solidFill>
                  <a:srgbClr val="FF0000"/>
                </a:solidFill>
              </a:rPr>
              <a:t>illega</a:t>
            </a:r>
            <a:r>
              <a:rPr lang="en-US" sz="1800" dirty="0">
                <a:solidFill>
                  <a:srgbClr val="FF0000"/>
                </a:solidFill>
              </a:rPr>
              <a:t>l hybrid stance.</a:t>
            </a:r>
          </a:p>
          <a:p>
            <a:pPr marL="118872" indent="0">
              <a:buNone/>
            </a:pPr>
            <a:endParaRPr lang="en-US" sz="1800" dirty="0"/>
          </a:p>
          <a:p>
            <a:r>
              <a:rPr lang="en-US" sz="1800" dirty="0"/>
              <a:t>His free foot can start outside the 24” plate as long as it is not in front of the plate. He is not required to have it directly behind the plate. </a:t>
            </a:r>
          </a:p>
          <a:p>
            <a:pPr marL="118872" indent="0">
              <a:buNone/>
            </a:pPr>
            <a:endParaRPr lang="en-US" sz="1600" dirty="0"/>
          </a:p>
          <a:p>
            <a:endParaRPr lang="en-US" sz="1600" b="1" dirty="0"/>
          </a:p>
          <a:p>
            <a:pPr marL="118872" lvl="0" indent="0">
              <a:buNone/>
            </a:pPr>
            <a:r>
              <a:rPr lang="en-US" sz="1600" kern="150" dirty="0">
                <a:ea typeface="Lucida Sans Unicode"/>
              </a:rPr>
              <a:t> </a:t>
            </a:r>
            <a:endParaRPr lang="en-US" sz="1600" dirty="0"/>
          </a:p>
        </p:txBody>
      </p:sp>
      <p:sp>
        <p:nvSpPr>
          <p:cNvPr id="11" name="Slide Number Placeholder 10"/>
          <p:cNvSpPr>
            <a:spLocks noGrp="1"/>
          </p:cNvSpPr>
          <p:nvPr>
            <p:ph type="sldNum" sz="quarter" idx="12"/>
          </p:nvPr>
        </p:nvSpPr>
        <p:spPr/>
        <p:txBody>
          <a:bodyPr/>
          <a:lstStyle/>
          <a:p>
            <a:r>
              <a:rPr lang="en-US" dirty="0"/>
              <a:t>5</a:t>
            </a:r>
          </a:p>
        </p:txBody>
      </p:sp>
      <p:pic>
        <p:nvPicPr>
          <p:cNvPr id="4102" name="Picture 6" descr="C:\Users\oWNER\Desktop\imag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09734" y="2386407"/>
            <a:ext cx="2743200" cy="1480317"/>
          </a:xfrm>
          <a:prstGeom prst="rect">
            <a:avLst/>
          </a:prstGeom>
          <a:noFill/>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715000" y="1555410"/>
            <a:ext cx="3124200" cy="830997"/>
          </a:xfrm>
          <a:prstGeom prst="rect">
            <a:avLst/>
          </a:prstGeom>
          <a:noFill/>
        </p:spPr>
        <p:txBody>
          <a:bodyPr wrap="square" rtlCol="0">
            <a:spAutoFit/>
          </a:bodyPr>
          <a:lstStyle/>
          <a:p>
            <a:r>
              <a:rPr lang="en-US" sz="1600" b="1" dirty="0">
                <a:latin typeface="Arial" pitchFamily="34" charset="0"/>
                <a:cs typeface="Arial" pitchFamily="34" charset="0"/>
              </a:rPr>
              <a:t>Legal</a:t>
            </a:r>
          </a:p>
          <a:p>
            <a:r>
              <a:rPr lang="en-US" sz="1600" dirty="0">
                <a:latin typeface="Arial" pitchFamily="34" charset="0"/>
                <a:cs typeface="Arial" pitchFamily="34" charset="0"/>
              </a:rPr>
              <a:t>Non pivot can be on or behind the front edge of a line</a:t>
            </a:r>
          </a:p>
        </p:txBody>
      </p:sp>
      <p:sp>
        <p:nvSpPr>
          <p:cNvPr id="12" name="Title 1"/>
          <p:cNvSpPr txBox="1">
            <a:spLocks/>
          </p:cNvSpPr>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noFill/>
                </a:ln>
                <a:solidFill>
                  <a:schemeClr val="accent1">
                    <a:satMod val="150000"/>
                  </a:schemeClr>
                </a:solidFill>
                <a:effectLst/>
                <a:uLnTx/>
                <a:uFillTx/>
                <a:latin typeface="+mj-lt"/>
                <a:ea typeface="+mj-ea"/>
                <a:cs typeface="+mj-cs"/>
              </a:rPr>
              <a:t>Non</a:t>
            </a:r>
            <a:r>
              <a:rPr kumimoji="0" lang="en-US" sz="4800" b="1" i="0" u="none" strike="noStrike" kern="1200" cap="none" spc="0" normalizeH="0" noProof="0" dirty="0">
                <a:ln>
                  <a:noFill/>
                </a:ln>
                <a:solidFill>
                  <a:schemeClr val="accent1">
                    <a:satMod val="150000"/>
                  </a:schemeClr>
                </a:solidFill>
                <a:effectLst/>
                <a:uLnTx/>
                <a:uFillTx/>
                <a:latin typeface="+mj-lt"/>
                <a:ea typeface="+mj-ea"/>
                <a:cs typeface="+mj-cs"/>
              </a:rPr>
              <a:t> </a:t>
            </a:r>
            <a:r>
              <a:rPr kumimoji="0" lang="en-US" sz="4800" b="1" i="0" u="none" strike="noStrike" kern="1200" cap="none" spc="0" normalizeH="0" baseline="0" noProof="0" dirty="0">
                <a:ln>
                  <a:noFill/>
                </a:ln>
                <a:solidFill>
                  <a:schemeClr val="accent1">
                    <a:satMod val="150000"/>
                  </a:schemeClr>
                </a:solidFill>
                <a:effectLst/>
                <a:uLnTx/>
                <a:uFillTx/>
                <a:latin typeface="+mj-lt"/>
                <a:ea typeface="+mj-ea"/>
                <a:cs typeface="+mj-cs"/>
              </a:rPr>
              <a:t>Pivot </a:t>
            </a:r>
            <a:r>
              <a:rPr lang="en-US" sz="4800" b="1" noProof="0" dirty="0">
                <a:solidFill>
                  <a:schemeClr val="accent1">
                    <a:satMod val="150000"/>
                  </a:schemeClr>
                </a:solidFill>
                <a:latin typeface="+mj-lt"/>
                <a:ea typeface="+mj-ea"/>
                <a:cs typeface="+mj-cs"/>
              </a:rPr>
              <a:t>Foot</a:t>
            </a:r>
            <a:r>
              <a:rPr kumimoji="0" lang="en-US" sz="4800" b="1" i="0" u="none" strike="noStrike" kern="1200" cap="none" spc="0" normalizeH="0" baseline="0" noProof="0" dirty="0">
                <a:ln>
                  <a:noFill/>
                </a:ln>
                <a:solidFill>
                  <a:schemeClr val="accent1">
                    <a:satMod val="150000"/>
                  </a:schemeClr>
                </a:solidFill>
                <a:effectLst/>
                <a:uLnTx/>
                <a:uFillTx/>
                <a:latin typeface="+mj-lt"/>
                <a:ea typeface="+mj-ea"/>
                <a:cs typeface="+mj-cs"/>
              </a:rPr>
              <a:t> in the Windup</a:t>
            </a:r>
            <a:endParaRPr kumimoji="0" lang="en-US" sz="4500" b="1" i="0" u="none" strike="noStrike" kern="1200" cap="none" spc="0" normalizeH="0" baseline="0" noProof="0" dirty="0">
              <a:ln>
                <a:noFill/>
              </a:ln>
              <a:solidFill>
                <a:schemeClr val="accent1">
                  <a:satMod val="150000"/>
                </a:schemeClr>
              </a:solidFill>
              <a:effectLst/>
              <a:uLnTx/>
              <a:uFillTx/>
              <a:latin typeface="+mj-lt"/>
              <a:ea typeface="+mj-ea"/>
              <a:cs typeface="+mj-cs"/>
            </a:endParaRPr>
          </a:p>
        </p:txBody>
      </p:sp>
      <p:sp>
        <p:nvSpPr>
          <p:cNvPr id="3" name="TextBox 2"/>
          <p:cNvSpPr txBox="1"/>
          <p:nvPr/>
        </p:nvSpPr>
        <p:spPr>
          <a:xfrm>
            <a:off x="5750230" y="5881899"/>
            <a:ext cx="2839491" cy="830997"/>
          </a:xfrm>
          <a:prstGeom prst="rect">
            <a:avLst/>
          </a:prstGeom>
          <a:noFill/>
        </p:spPr>
        <p:txBody>
          <a:bodyPr wrap="square" rtlCol="0">
            <a:spAutoFit/>
          </a:bodyPr>
          <a:lstStyle/>
          <a:p>
            <a:r>
              <a:rPr lang="en-US" sz="1600" b="1" dirty="0">
                <a:latin typeface="Arial" pitchFamily="34" charset="0"/>
                <a:cs typeface="Arial" pitchFamily="34" charset="0"/>
              </a:rPr>
              <a:t>Illegal</a:t>
            </a:r>
          </a:p>
          <a:p>
            <a:r>
              <a:rPr lang="en-US" sz="1600" dirty="0">
                <a:latin typeface="Arial" pitchFamily="34" charset="0"/>
                <a:cs typeface="Arial" pitchFamily="34" charset="0"/>
              </a:rPr>
              <a:t>Non pivot foot is in front of the rubber’s front line</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9733" y="4079224"/>
            <a:ext cx="2743201" cy="1802675"/>
          </a:xfrm>
          <a:prstGeom prst="rect">
            <a:avLst/>
          </a:prstGeom>
          <a:noFill/>
          <a:ln>
            <a:solidFill>
              <a:schemeClr val="accent1">
                <a:shade val="95000"/>
                <a:satMod val="105000"/>
              </a:schemeClr>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9190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1"/>
          </p:nvPr>
        </p:nvSpPr>
        <p:spPr>
          <a:xfrm>
            <a:off x="381000" y="1600200"/>
            <a:ext cx="5181600" cy="5029200"/>
          </a:xfrm>
        </p:spPr>
        <p:txBody>
          <a:bodyPr>
            <a:noAutofit/>
          </a:bodyPr>
          <a:lstStyle/>
          <a:p>
            <a:pPr marL="438150" lvl="0" indent="-319088"/>
            <a:r>
              <a:rPr lang="en-US" sz="1600" dirty="0">
                <a:solidFill>
                  <a:srgbClr val="FF0000"/>
                </a:solidFill>
              </a:rPr>
              <a:t>Unlike the windup, F1 is restricted in the set position as to how he can hold the baseball. It must be either in his pitching hand or his glove. The pitching hand must be down at his side or behind his back when he takes the sign. </a:t>
            </a:r>
          </a:p>
          <a:p>
            <a:pPr marL="119062" lvl="0" indent="0">
              <a:buNone/>
            </a:pPr>
            <a:endParaRPr lang="en-US" sz="1600" dirty="0">
              <a:solidFill>
                <a:schemeClr val="accent3">
                  <a:lumMod val="75000"/>
                </a:schemeClr>
              </a:solidFill>
            </a:endParaRPr>
          </a:p>
          <a:p>
            <a:pPr marL="438150" lvl="0" indent="-319088"/>
            <a:r>
              <a:rPr lang="en-US" sz="1600" dirty="0"/>
              <a:t>When starting to take the signs and he has not engaged the batter, F1 should be allowed to bend at the waist, some fidgeting, or take a deep breath. He is not attempting to conceal the ball. </a:t>
            </a:r>
            <a:r>
              <a:rPr lang="en-US" sz="1600" dirty="0">
                <a:solidFill>
                  <a:srgbClr val="FF0000"/>
                </a:solidFill>
              </a:rPr>
              <a:t>If F1 allows his glove arm to rest on his thigh and his pitching hand to get concealed in his abdominal area, this is too close. It's a balk.</a:t>
            </a:r>
          </a:p>
          <a:p>
            <a:pPr marL="119062" lvl="0" indent="0">
              <a:buNone/>
            </a:pPr>
            <a:endParaRPr lang="en-US" sz="1600" dirty="0"/>
          </a:p>
          <a:p>
            <a:pPr marL="438150" indent="-319088"/>
            <a:r>
              <a:rPr lang="en-US" sz="1600" b="1" dirty="0"/>
              <a:t>Rationale. </a:t>
            </a:r>
            <a:r>
              <a:rPr lang="en-US" sz="1600" dirty="0"/>
              <a:t>NFHS wants any runner to be able to see the hand separation when the pitcher contacts the rubber and engages the batter.</a:t>
            </a:r>
          </a:p>
          <a:p>
            <a:pPr marL="285750" indent="-285750">
              <a:buFont typeface="Wingdings" panose="05000000000000000000" pitchFamily="2" charset="2"/>
              <a:buChar char="§"/>
            </a:pPr>
            <a:endParaRPr lang="en-US" dirty="0">
              <a:latin typeface="+mn-lt"/>
            </a:endParaRPr>
          </a:p>
        </p:txBody>
      </p:sp>
      <p:sp>
        <p:nvSpPr>
          <p:cNvPr id="7" name="Slide Number Placeholder 6"/>
          <p:cNvSpPr>
            <a:spLocks noGrp="1"/>
          </p:cNvSpPr>
          <p:nvPr>
            <p:ph type="sldNum" sz="quarter" idx="12"/>
          </p:nvPr>
        </p:nvSpPr>
        <p:spPr/>
        <p:txBody>
          <a:bodyPr/>
          <a:lstStyle/>
          <a:p>
            <a:r>
              <a:rPr lang="en-US" dirty="0"/>
              <a:t>6</a:t>
            </a:r>
          </a:p>
        </p:txBody>
      </p:sp>
      <p:sp>
        <p:nvSpPr>
          <p:cNvPr id="8" name="Title 7"/>
          <p:cNvSpPr>
            <a:spLocks noGrp="1"/>
          </p:cNvSpPr>
          <p:nvPr>
            <p:ph type="title"/>
          </p:nvPr>
        </p:nvSpPr>
        <p:spPr>
          <a:xfrm>
            <a:off x="457200" y="228600"/>
            <a:ext cx="8229600" cy="1251062"/>
          </a:xfrm>
        </p:spPr>
        <p:txBody>
          <a:bodyPr/>
          <a:lstStyle/>
          <a:p>
            <a:r>
              <a:rPr lang="en-US" dirty="0"/>
              <a:t>Set Position</a:t>
            </a:r>
          </a:p>
        </p:txBody>
      </p:sp>
      <p:pic>
        <p:nvPicPr>
          <p:cNvPr id="6146" name="Picture 2" descr="C:\Users\ER Rhodes\Desktop\good s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6951" y="1600200"/>
            <a:ext cx="2838450" cy="2057400"/>
          </a:xfrm>
          <a:prstGeom prst="rect">
            <a:avLst/>
          </a:prstGeom>
          <a:noFill/>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pic>
        <p:nvPicPr>
          <p:cNvPr id="6148" name="Picture 4" descr="C:\Users\ER Rhodes\Desktop\no detec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1238" y="3987800"/>
            <a:ext cx="2824163" cy="1955800"/>
          </a:xfrm>
          <a:prstGeom prst="rect">
            <a:avLst/>
          </a:prstGeom>
          <a:noFill/>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328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oWNER\Desktop\search.jpg"/>
          <p:cNvPicPr>
            <a:picLocks noChangeAspect="1" noChangeArrowheads="1"/>
          </p:cNvPicPr>
          <p:nvPr/>
        </p:nvPicPr>
        <p:blipFill>
          <a:blip r:embed="rId3" cstate="print">
            <a:extLst>
              <a:ext uri="{28A0092B-C50C-407E-A947-70E740481C1C}">
                <a14:useLocalDpi xmlns:a14="http://schemas.microsoft.com/office/drawing/2010/main" val="0"/>
              </a:ext>
            </a:extLst>
          </a:blip>
          <a:srcRect t="15789"/>
          <a:stretch>
            <a:fillRect/>
          </a:stretch>
        </p:blipFill>
        <p:spPr bwMode="auto">
          <a:xfrm>
            <a:off x="6400800" y="5334000"/>
            <a:ext cx="1905000" cy="1219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4800" dirty="0"/>
              <a:t>Pivot Foot in the Set Position</a:t>
            </a:r>
            <a:endParaRPr lang="en-US" dirty="0"/>
          </a:p>
        </p:txBody>
      </p:sp>
      <p:sp>
        <p:nvSpPr>
          <p:cNvPr id="3" name="Content Placeholder 2"/>
          <p:cNvSpPr>
            <a:spLocks noGrp="1"/>
          </p:cNvSpPr>
          <p:nvPr>
            <p:ph sz="half" idx="1"/>
          </p:nvPr>
        </p:nvSpPr>
        <p:spPr>
          <a:xfrm>
            <a:off x="457200" y="1676400"/>
            <a:ext cx="5105400" cy="4623816"/>
          </a:xfrm>
        </p:spPr>
        <p:txBody>
          <a:bodyPr>
            <a:noAutofit/>
          </a:bodyPr>
          <a:lstStyle/>
          <a:p>
            <a:pPr marL="171450" lvl="0" indent="-171450">
              <a:lnSpc>
                <a:spcPct val="120000"/>
              </a:lnSpc>
              <a:buClr>
                <a:schemeClr val="accent1"/>
              </a:buClr>
              <a:buNone/>
            </a:pPr>
            <a:endParaRPr lang="en-US" sz="1800" dirty="0"/>
          </a:p>
          <a:p>
            <a:pPr marL="285750" indent="-285750">
              <a:lnSpc>
                <a:spcPct val="120000"/>
              </a:lnSpc>
            </a:pPr>
            <a:r>
              <a:rPr lang="en-US" sz="1800" dirty="0"/>
              <a:t>Any part of the foot touching the plate or entire foot </a:t>
            </a:r>
            <a:r>
              <a:rPr lang="en-US" sz="1800" b="1" dirty="0"/>
              <a:t>parallel to </a:t>
            </a:r>
            <a:r>
              <a:rPr lang="en-US" sz="1800" dirty="0"/>
              <a:t>and </a:t>
            </a:r>
            <a:r>
              <a:rPr lang="en-US" sz="1800" b="1" dirty="0"/>
              <a:t>in front </a:t>
            </a:r>
            <a:r>
              <a:rPr lang="en-US" sz="1800" dirty="0"/>
              <a:t>of the plate and not at a 45 degree angle is now </a:t>
            </a:r>
            <a:r>
              <a:rPr lang="en-US" sz="1800" b="1" dirty="0"/>
              <a:t>LEGAL</a:t>
            </a:r>
            <a:r>
              <a:rPr lang="en-US" sz="1800" dirty="0"/>
              <a:t>. </a:t>
            </a:r>
          </a:p>
          <a:p>
            <a:pPr marL="285750" indent="-285750">
              <a:lnSpc>
                <a:spcPct val="120000"/>
              </a:lnSpc>
            </a:pPr>
            <a:endParaRPr lang="en-US" sz="1800" dirty="0"/>
          </a:p>
          <a:p>
            <a:pPr marL="171450" lvl="0" indent="-171450">
              <a:lnSpc>
                <a:spcPct val="120000"/>
              </a:lnSpc>
              <a:buClr>
                <a:schemeClr val="accent1"/>
              </a:buClr>
              <a:buFont typeface="Wingdings" panose="05000000000000000000" pitchFamily="2" charset="2"/>
              <a:buChar char="§"/>
            </a:pPr>
            <a:r>
              <a:rPr lang="en-US" sz="1800" dirty="0"/>
              <a:t>The change for the 2019 season from prior years is that the entire pivot is not required to be in contact with the pitcher’s plate.</a:t>
            </a:r>
          </a:p>
          <a:p>
            <a:pPr marL="171450" lvl="0" indent="-171450">
              <a:lnSpc>
                <a:spcPct val="120000"/>
              </a:lnSpc>
              <a:buClr>
                <a:schemeClr val="accent1"/>
              </a:buClr>
              <a:buFont typeface="Wingdings" panose="05000000000000000000" pitchFamily="2" charset="2"/>
              <a:buChar char="§"/>
            </a:pPr>
            <a:endParaRPr lang="en-US" sz="1800" b="1" dirty="0"/>
          </a:p>
          <a:p>
            <a:pPr marL="171450" lvl="0" indent="-171450">
              <a:lnSpc>
                <a:spcPct val="120000"/>
              </a:lnSpc>
              <a:buClr>
                <a:schemeClr val="accent1"/>
              </a:buClr>
              <a:buFont typeface="Wingdings" panose="05000000000000000000" pitchFamily="2" charset="2"/>
              <a:buChar char="§"/>
            </a:pPr>
            <a:r>
              <a:rPr lang="en-US" sz="1800" b="1" dirty="0"/>
              <a:t>Rationale.</a:t>
            </a:r>
            <a:r>
              <a:rPr lang="en-US" sz="1800" dirty="0"/>
              <a:t> Many pitching mounds are constructed such that it is problematic for a pitcher’s foot to have full contact with the plate.</a:t>
            </a:r>
          </a:p>
          <a:p>
            <a:pPr marL="171450" lvl="0" indent="-171450">
              <a:lnSpc>
                <a:spcPct val="120000"/>
              </a:lnSpc>
              <a:buClr>
                <a:schemeClr val="accent1"/>
              </a:buClr>
              <a:buNone/>
            </a:pPr>
            <a:endParaRPr lang="en-US" sz="1800" kern="150" dirty="0">
              <a:ea typeface="Lucida Sans Unicode"/>
            </a:endParaRPr>
          </a:p>
          <a:p>
            <a:endParaRPr lang="en-US" dirty="0">
              <a:latin typeface="+mn-lt"/>
            </a:endParaRPr>
          </a:p>
        </p:txBody>
      </p:sp>
      <p:pic>
        <p:nvPicPr>
          <p:cNvPr id="7" name="Content Placeholder 4"/>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6400800" y="2819400"/>
            <a:ext cx="2057399" cy="1447800"/>
          </a:xfrm>
          <a:ln>
            <a:solidFill>
              <a:schemeClr val="accent1">
                <a:shade val="95000"/>
                <a:satMod val="105000"/>
              </a:schemeClr>
            </a:solidFill>
          </a:ln>
        </p:spPr>
      </p:pic>
      <p:sp>
        <p:nvSpPr>
          <p:cNvPr id="10" name="Slide Number Placeholder 9"/>
          <p:cNvSpPr>
            <a:spLocks noGrp="1"/>
          </p:cNvSpPr>
          <p:nvPr>
            <p:ph type="sldNum" sz="quarter" idx="12"/>
          </p:nvPr>
        </p:nvSpPr>
        <p:spPr/>
        <p:txBody>
          <a:bodyPr/>
          <a:lstStyle/>
          <a:p>
            <a:r>
              <a:rPr lang="en-US" dirty="0"/>
              <a:t>7</a:t>
            </a:r>
          </a:p>
        </p:txBody>
      </p:sp>
      <p:sp>
        <p:nvSpPr>
          <p:cNvPr id="5" name="TextBox 4"/>
          <p:cNvSpPr txBox="1"/>
          <p:nvPr/>
        </p:nvSpPr>
        <p:spPr>
          <a:xfrm>
            <a:off x="6324600" y="4572000"/>
            <a:ext cx="2438400" cy="923330"/>
          </a:xfrm>
          <a:prstGeom prst="rect">
            <a:avLst/>
          </a:prstGeom>
          <a:noFill/>
        </p:spPr>
        <p:txBody>
          <a:bodyPr wrap="square" rtlCol="0">
            <a:spAutoFit/>
          </a:bodyPr>
          <a:lstStyle/>
          <a:p>
            <a:r>
              <a:rPr lang="en-US" b="1" dirty="0">
                <a:latin typeface="Arial" pitchFamily="34" charset="0"/>
                <a:cs typeface="Arial" pitchFamily="34" charset="0"/>
              </a:rPr>
              <a:t>Illegal</a:t>
            </a:r>
          </a:p>
          <a:p>
            <a:r>
              <a:rPr lang="en-US" dirty="0">
                <a:latin typeface="Arial" pitchFamily="34" charset="0"/>
                <a:cs typeface="Arial" pitchFamily="34" charset="0"/>
              </a:rPr>
              <a:t>Pivot foot is not parallel to the plate.</a:t>
            </a:r>
          </a:p>
        </p:txBody>
      </p:sp>
      <p:sp>
        <p:nvSpPr>
          <p:cNvPr id="8" name="TextBox 7"/>
          <p:cNvSpPr txBox="1"/>
          <p:nvPr/>
        </p:nvSpPr>
        <p:spPr>
          <a:xfrm>
            <a:off x="6324600" y="1828800"/>
            <a:ext cx="2819400" cy="923330"/>
          </a:xfrm>
          <a:prstGeom prst="rect">
            <a:avLst/>
          </a:prstGeom>
          <a:noFill/>
        </p:spPr>
        <p:txBody>
          <a:bodyPr wrap="square" rtlCol="0">
            <a:spAutoFit/>
          </a:bodyPr>
          <a:lstStyle/>
          <a:p>
            <a:r>
              <a:rPr lang="en-US" b="1" dirty="0">
                <a:latin typeface="Arial" pitchFamily="34" charset="0"/>
                <a:cs typeface="Arial" pitchFamily="34" charset="0"/>
              </a:rPr>
              <a:t>Legal</a:t>
            </a:r>
          </a:p>
          <a:p>
            <a:r>
              <a:rPr lang="en-US" dirty="0">
                <a:latin typeface="Arial" pitchFamily="34" charset="0"/>
                <a:cs typeface="Arial" pitchFamily="34" charset="0"/>
              </a:rPr>
              <a:t>Entire foot is on or parallel the plate.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DE-6421-45D2-B715-6925FE0658B6}"/>
              </a:ext>
            </a:extLst>
          </p:cNvPr>
          <p:cNvSpPr>
            <a:spLocks noGrp="1"/>
          </p:cNvSpPr>
          <p:nvPr>
            <p:ph type="title"/>
          </p:nvPr>
        </p:nvSpPr>
        <p:spPr/>
        <p:txBody>
          <a:bodyPr>
            <a:normAutofit fontScale="90000"/>
          </a:bodyPr>
          <a:lstStyle/>
          <a:p>
            <a:r>
              <a:rPr lang="en-US" dirty="0"/>
              <a:t>Pivot Foot and Pitching Plate</a:t>
            </a:r>
            <a:br>
              <a:rPr lang="en-US" dirty="0"/>
            </a:br>
            <a:r>
              <a:rPr lang="en-US" dirty="0"/>
              <a:t>Rule 6-1-3 Rule Change for 2019</a:t>
            </a:r>
          </a:p>
        </p:txBody>
      </p:sp>
      <p:pic>
        <p:nvPicPr>
          <p:cNvPr id="10" name="Content Placeholder 9">
            <a:extLst>
              <a:ext uri="{FF2B5EF4-FFF2-40B4-BE49-F238E27FC236}">
                <a16:creationId xmlns:a16="http://schemas.microsoft.com/office/drawing/2014/main" id="{3B2B6EEB-4890-49F5-8EC8-BE52B718918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100552" y="1656331"/>
            <a:ext cx="5927725" cy="4846944"/>
          </a:xfrm>
        </p:spPr>
      </p:pic>
      <p:sp>
        <p:nvSpPr>
          <p:cNvPr id="7" name="Slide Number Placeholder 9"/>
          <p:cNvSpPr>
            <a:spLocks noGrp="1"/>
          </p:cNvSpPr>
          <p:nvPr>
            <p:ph type="sldNum" sz="quarter" idx="12"/>
          </p:nvPr>
        </p:nvSpPr>
        <p:spPr/>
        <p:txBody>
          <a:bodyPr/>
          <a:lstStyle/>
          <a:p>
            <a:r>
              <a:rPr lang="en-US" dirty="0"/>
              <a:t>8</a:t>
            </a:r>
          </a:p>
        </p:txBody>
      </p:sp>
      <p:sp>
        <p:nvSpPr>
          <p:cNvPr id="4" name="Footer Placeholder 3">
            <a:extLst>
              <a:ext uri="{FF2B5EF4-FFF2-40B4-BE49-F238E27FC236}">
                <a16:creationId xmlns:a16="http://schemas.microsoft.com/office/drawing/2014/main" id="{B117C65B-24BB-45BE-A819-AA7A258B4D25}"/>
              </a:ext>
            </a:extLst>
          </p:cNvPr>
          <p:cNvSpPr>
            <a:spLocks noGrp="1"/>
          </p:cNvSpPr>
          <p:nvPr>
            <p:ph type="ftr" sz="quarter" idx="4294967295"/>
          </p:nvPr>
        </p:nvSpPr>
        <p:spPr/>
        <p:txBody>
          <a:bodyPr/>
          <a:lstStyle/>
          <a:p>
            <a:pPr>
              <a:defRPr/>
            </a:pPr>
            <a:r>
              <a:rPr lang="en-US" dirty="0"/>
              <a:t>www.nfhs.org</a:t>
            </a:r>
          </a:p>
        </p:txBody>
      </p:sp>
      <p:sp>
        <p:nvSpPr>
          <p:cNvPr id="5" name="TextBox 4">
            <a:extLst>
              <a:ext uri="{FF2B5EF4-FFF2-40B4-BE49-F238E27FC236}">
                <a16:creationId xmlns:a16="http://schemas.microsoft.com/office/drawing/2014/main" id="{CF04EDD4-24D1-4195-985C-10202B91AD66}"/>
              </a:ext>
            </a:extLst>
          </p:cNvPr>
          <p:cNvSpPr txBox="1"/>
          <p:nvPr/>
        </p:nvSpPr>
        <p:spPr>
          <a:xfrm>
            <a:off x="457200" y="3200400"/>
            <a:ext cx="2667000" cy="1200329"/>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THIS IS THE ONLY RULE CHANGE FOR 2019</a:t>
            </a:r>
          </a:p>
          <a:p>
            <a:endParaRPr lang="en-US"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B68A9A9B-1753-45D6-8398-6A713ABF0951}"/>
              </a:ext>
            </a:extLst>
          </p:cNvPr>
          <p:cNvSpPr txBox="1"/>
          <p:nvPr/>
        </p:nvSpPr>
        <p:spPr>
          <a:xfrm>
            <a:off x="7391400" y="2286000"/>
            <a:ext cx="1447801"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Legal</a:t>
            </a:r>
          </a:p>
        </p:txBody>
      </p:sp>
    </p:spTree>
    <p:extLst>
      <p:ext uri="{BB962C8B-B14F-4D97-AF65-F5344CB8AC3E}">
        <p14:creationId xmlns:p14="http://schemas.microsoft.com/office/powerpoint/2010/main" val="3605939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p:cNvSpPr>
            <a:spLocks noGrp="1"/>
          </p:cNvSpPr>
          <p:nvPr>
            <p:ph type="sldNum" sz="quarter" idx="12"/>
          </p:nvPr>
        </p:nvSpPr>
        <p:spPr/>
        <p:txBody>
          <a:bodyPr/>
          <a:lstStyle/>
          <a:p>
            <a:r>
              <a:rPr lang="en-US" dirty="0"/>
              <a:t>9</a:t>
            </a:r>
          </a:p>
        </p:txBody>
      </p:sp>
      <p:sp>
        <p:nvSpPr>
          <p:cNvPr id="3" name="Title 2"/>
          <p:cNvSpPr>
            <a:spLocks noGrp="1"/>
          </p:cNvSpPr>
          <p:nvPr>
            <p:ph type="title"/>
          </p:nvPr>
        </p:nvSpPr>
        <p:spPr/>
        <p:txBody>
          <a:bodyPr>
            <a:normAutofit/>
          </a:bodyPr>
          <a:lstStyle/>
          <a:p>
            <a:r>
              <a:rPr lang="en-US" dirty="0"/>
              <a:t>   Windup. Legal or Illegal? </a:t>
            </a:r>
          </a:p>
        </p:txBody>
      </p:sp>
      <p:grpSp>
        <p:nvGrpSpPr>
          <p:cNvPr id="17" name="Group 16"/>
          <p:cNvGrpSpPr/>
          <p:nvPr/>
        </p:nvGrpSpPr>
        <p:grpSpPr>
          <a:xfrm>
            <a:off x="152400" y="1676400"/>
            <a:ext cx="2057400" cy="3645932"/>
            <a:chOff x="152400" y="1676400"/>
            <a:chExt cx="2057400" cy="3645932"/>
          </a:xfrm>
        </p:grpSpPr>
        <p:pic>
          <p:nvPicPr>
            <p:cNvPr id="4103"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676400"/>
              <a:ext cx="1828800" cy="3186709"/>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flipH="1">
              <a:off x="152400" y="4953000"/>
              <a:ext cx="2057400" cy="369332"/>
            </a:xfrm>
            <a:prstGeom prst="rect">
              <a:avLst/>
            </a:prstGeom>
            <a:noFill/>
          </p:spPr>
          <p:txBody>
            <a:bodyPr wrap="square" rtlCol="0">
              <a:spAutoFit/>
            </a:bodyPr>
            <a:lstStyle/>
            <a:p>
              <a:pPr algn="ctr"/>
              <a:r>
                <a:rPr lang="en-US" b="1" dirty="0">
                  <a:latin typeface="Arial" pitchFamily="34" charset="0"/>
                  <a:cs typeface="Arial" pitchFamily="34" charset="0"/>
                </a:rPr>
                <a:t>Windup Position</a:t>
              </a:r>
            </a:p>
          </p:txBody>
        </p:sp>
      </p:grpSp>
      <p:grpSp>
        <p:nvGrpSpPr>
          <p:cNvPr id="34" name="Group 33"/>
          <p:cNvGrpSpPr/>
          <p:nvPr/>
        </p:nvGrpSpPr>
        <p:grpSpPr>
          <a:xfrm>
            <a:off x="4547461" y="1712858"/>
            <a:ext cx="4215539" cy="2087059"/>
            <a:chOff x="4623215" y="1676400"/>
            <a:chExt cx="4292185" cy="2790556"/>
          </a:xfrm>
        </p:grpSpPr>
        <p:sp>
          <p:nvSpPr>
            <p:cNvPr id="33" name="Rectangle 32"/>
            <p:cNvSpPr/>
            <p:nvPr/>
          </p:nvSpPr>
          <p:spPr>
            <a:xfrm>
              <a:off x="4648200" y="1676400"/>
              <a:ext cx="4267200" cy="27432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01" name="Picture 5" descr="C:\Users\oWNER\Desktop\imgr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1828800"/>
              <a:ext cx="1849858" cy="220980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4110" name="Picture 14" descr="C:\Users\oWNER\Desktop\h2_hybr-ill-nm201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1800" y="1828800"/>
              <a:ext cx="1956214" cy="220980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623215" y="3973131"/>
              <a:ext cx="981074" cy="493825"/>
            </a:xfrm>
            <a:prstGeom prst="rect">
              <a:avLst/>
            </a:prstGeom>
            <a:noFill/>
          </p:spPr>
          <p:txBody>
            <a:bodyPr wrap="square" rtlCol="0">
              <a:spAutoFit/>
            </a:bodyPr>
            <a:lstStyle/>
            <a:p>
              <a:pPr algn="ctr"/>
              <a:r>
                <a:rPr lang="en-US" b="1" dirty="0">
                  <a:latin typeface="Arial" pitchFamily="34" charset="0"/>
                  <a:cs typeface="Arial" pitchFamily="34" charset="0"/>
                </a:rPr>
                <a:t>Illegal</a:t>
              </a:r>
            </a:p>
          </p:txBody>
        </p:sp>
      </p:grpSp>
      <p:sp>
        <p:nvSpPr>
          <p:cNvPr id="20" name="Rectangle 19"/>
          <p:cNvSpPr/>
          <p:nvPr/>
        </p:nvSpPr>
        <p:spPr>
          <a:xfrm>
            <a:off x="685800" y="5824953"/>
            <a:ext cx="7619999" cy="677108"/>
          </a:xfrm>
          <a:prstGeom prst="rect">
            <a:avLst/>
          </a:prstGeom>
        </p:spPr>
        <p:txBody>
          <a:bodyPr wrap="square">
            <a:spAutoFit/>
          </a:bodyPr>
          <a:lstStyle/>
          <a:p>
            <a:r>
              <a:rPr lang="en-US" dirty="0">
                <a:latin typeface="Arial"/>
              </a:rPr>
              <a:t>The pitcher’s non-pivot foot shall be in any position </a:t>
            </a:r>
            <a:r>
              <a:rPr lang="en-US" u="sng" dirty="0">
                <a:latin typeface="Arial"/>
              </a:rPr>
              <a:t>on</a:t>
            </a:r>
            <a:r>
              <a:rPr lang="en-US" dirty="0">
                <a:latin typeface="Arial"/>
              </a:rPr>
              <a:t> or </a:t>
            </a:r>
            <a:r>
              <a:rPr lang="en-US" u="sng" dirty="0">
                <a:latin typeface="Arial"/>
              </a:rPr>
              <a:t>behind</a:t>
            </a:r>
            <a:r>
              <a:rPr lang="en-US" dirty="0">
                <a:latin typeface="Arial"/>
              </a:rPr>
              <a:t> a line extending through the front edge of the pitcher’s plate</a:t>
            </a:r>
            <a:r>
              <a:rPr lang="en-US" sz="2000" dirty="0">
                <a:latin typeface="Arial"/>
              </a:rPr>
              <a:t>.</a:t>
            </a:r>
            <a:endParaRPr lang="en-US" sz="2000" dirty="0"/>
          </a:p>
        </p:txBody>
      </p:sp>
      <p:grpSp>
        <p:nvGrpSpPr>
          <p:cNvPr id="35" name="Group 34"/>
          <p:cNvGrpSpPr/>
          <p:nvPr/>
        </p:nvGrpSpPr>
        <p:grpSpPr>
          <a:xfrm>
            <a:off x="2057400" y="1709327"/>
            <a:ext cx="2286000" cy="2055172"/>
            <a:chOff x="2209800" y="1672586"/>
            <a:chExt cx="2286000" cy="2219761"/>
          </a:xfrm>
        </p:grpSpPr>
        <p:pic>
          <p:nvPicPr>
            <p:cNvPr id="410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62200" y="1676400"/>
              <a:ext cx="2133600" cy="2215947"/>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2"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2838" y="2738438"/>
              <a:ext cx="9525" cy="9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Box 30"/>
            <p:cNvSpPr txBox="1"/>
            <p:nvPr/>
          </p:nvSpPr>
          <p:spPr>
            <a:xfrm rot="10800000" flipV="1">
              <a:off x="2209800" y="1672586"/>
              <a:ext cx="1066800" cy="398910"/>
            </a:xfrm>
            <a:prstGeom prst="rect">
              <a:avLst/>
            </a:prstGeom>
            <a:noFill/>
          </p:spPr>
          <p:txBody>
            <a:bodyPr wrap="square" rtlCol="0">
              <a:spAutoFit/>
            </a:bodyPr>
            <a:lstStyle/>
            <a:p>
              <a:pPr algn="ctr"/>
              <a:r>
                <a:rPr lang="en-US" b="1" dirty="0">
                  <a:latin typeface="Arial" pitchFamily="34" charset="0"/>
                  <a:cs typeface="Arial" pitchFamily="34" charset="0"/>
                </a:rPr>
                <a:t>Legal</a:t>
              </a:r>
            </a:p>
          </p:txBody>
        </p:sp>
      </p:grpSp>
      <p:pic>
        <p:nvPicPr>
          <p:cNvPr id="2050" name="Picture 2" descr="C:\Users\ER Rhodes\Desktop\w34.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1318" y="3853428"/>
            <a:ext cx="6794082" cy="18064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061841" y="4160353"/>
            <a:ext cx="2209799" cy="415498"/>
          </a:xfrm>
          <a:prstGeom prst="rect">
            <a:avLst/>
          </a:prstGeom>
          <a:noFill/>
        </p:spPr>
        <p:txBody>
          <a:bodyPr wrap="square" rtlCol="0">
            <a:spAutoFit/>
          </a:bodyPr>
          <a:lstStyle/>
          <a:p>
            <a:r>
              <a:rPr lang="en-US" sz="1050" b="1" dirty="0"/>
              <a:t>HEELS ARE TOUCHING THE FRONT LINE</a:t>
            </a:r>
          </a:p>
        </p:txBody>
      </p:sp>
      <p:sp>
        <p:nvSpPr>
          <p:cNvPr id="19" name="TextBox 18"/>
          <p:cNvSpPr txBox="1"/>
          <p:nvPr/>
        </p:nvSpPr>
        <p:spPr>
          <a:xfrm rot="10800000" flipV="1">
            <a:off x="0" y="1712858"/>
            <a:ext cx="1288010" cy="369332"/>
          </a:xfrm>
          <a:prstGeom prst="rect">
            <a:avLst/>
          </a:prstGeom>
          <a:noFill/>
        </p:spPr>
        <p:txBody>
          <a:bodyPr wrap="square" rtlCol="0">
            <a:spAutoFit/>
          </a:bodyPr>
          <a:lstStyle/>
          <a:p>
            <a:pPr algn="ctr"/>
            <a:r>
              <a:rPr lang="en-US" b="1" dirty="0">
                <a:latin typeface="Arial" pitchFamily="34" charset="0"/>
                <a:cs typeface="Arial" pitchFamily="34" charset="0"/>
              </a:rPr>
              <a:t>Legal</a:t>
            </a:r>
          </a:p>
        </p:txBody>
      </p:sp>
    </p:spTree>
    <p:extLst>
      <p:ext uri="{BB962C8B-B14F-4D97-AF65-F5344CB8AC3E}">
        <p14:creationId xmlns:p14="http://schemas.microsoft.com/office/powerpoint/2010/main" val="2024900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rot="16200000">
            <a:off x="1463555" y="2617889"/>
            <a:ext cx="4259319" cy="2392108"/>
          </a:xfrm>
          <a:prstGeom prst="rect">
            <a:avLst/>
          </a:prstGeom>
          <a:solidFill>
            <a:schemeClr val="bg1">
              <a:lumMod val="85000"/>
              <a:alpha val="1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rot="16200000">
            <a:off x="4809337" y="1838325"/>
            <a:ext cx="4267200" cy="3943351"/>
          </a:xfrm>
          <a:prstGeom prst="rect">
            <a:avLst/>
          </a:prstGeom>
          <a:solidFill>
            <a:schemeClr val="bg1">
              <a:lumMod val="95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lide Number Placeholder 18"/>
          <p:cNvSpPr>
            <a:spLocks noGrp="1"/>
          </p:cNvSpPr>
          <p:nvPr>
            <p:ph type="sldNum" sz="quarter" idx="12"/>
          </p:nvPr>
        </p:nvSpPr>
        <p:spPr/>
        <p:txBody>
          <a:bodyPr/>
          <a:lstStyle/>
          <a:p>
            <a:r>
              <a:rPr lang="en-US" dirty="0"/>
              <a:t>10</a:t>
            </a:r>
          </a:p>
        </p:txBody>
      </p:sp>
      <p:sp>
        <p:nvSpPr>
          <p:cNvPr id="3" name="Title 2"/>
          <p:cNvSpPr>
            <a:spLocks noGrp="1"/>
          </p:cNvSpPr>
          <p:nvPr>
            <p:ph type="title"/>
          </p:nvPr>
        </p:nvSpPr>
        <p:spPr/>
        <p:txBody>
          <a:bodyPr/>
          <a:lstStyle/>
          <a:p>
            <a:r>
              <a:rPr lang="en-US" dirty="0"/>
              <a:t>Set Position. Legal or Illegal?</a:t>
            </a:r>
          </a:p>
        </p:txBody>
      </p:sp>
      <p:pic>
        <p:nvPicPr>
          <p:cNvPr id="4"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676400"/>
            <a:ext cx="1905000" cy="3180645"/>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7404" y="3829051"/>
            <a:ext cx="1420944" cy="1981200"/>
          </a:xfrm>
          <a:prstGeom prst="rect">
            <a:avLst/>
          </a:prstGeom>
          <a:noFill/>
          <a:ln>
            <a:solidFill>
              <a:schemeClr val="accent1"/>
            </a:solidFill>
          </a:ln>
          <a:extLst>
            <a:ext uri="{909E8E84-426E-40DD-AFC4-6F175D3DCCD1}">
              <a14:hiddenFill xmlns:a14="http://schemas.microsoft.com/office/drawing/2010/main">
                <a:solidFill>
                  <a:schemeClr val="accent1"/>
                </a:solidFill>
              </a14:hiddenFill>
            </a:ext>
          </a:extLst>
        </p:spPr>
      </p:pic>
      <p:pic>
        <p:nvPicPr>
          <p:cNvPr id="7"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359" y="1855733"/>
            <a:ext cx="1346693" cy="1981200"/>
          </a:xfrm>
          <a:prstGeom prst="rect">
            <a:avLst/>
          </a:prstGeom>
          <a:noFill/>
          <a:ln>
            <a:solidFill>
              <a:schemeClr val="accent1"/>
            </a:solidFill>
          </a:ln>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5105400" y="9107269"/>
            <a:ext cx="1052349" cy="646331"/>
          </a:xfrm>
          <a:prstGeom prst="rect">
            <a:avLst/>
          </a:prstGeom>
          <a:noFill/>
        </p:spPr>
        <p:txBody>
          <a:bodyPr wrap="square" rtlCol="0">
            <a:spAutoFit/>
          </a:bodyPr>
          <a:lstStyle/>
          <a:p>
            <a:endParaRPr lang="en-US" dirty="0"/>
          </a:p>
          <a:p>
            <a:endParaRPr lang="en-US" dirty="0"/>
          </a:p>
        </p:txBody>
      </p:sp>
      <p:sp>
        <p:nvSpPr>
          <p:cNvPr id="10" name="TextBox 9"/>
          <p:cNvSpPr txBox="1"/>
          <p:nvPr/>
        </p:nvSpPr>
        <p:spPr>
          <a:xfrm>
            <a:off x="381000" y="4953000"/>
            <a:ext cx="1752601" cy="369332"/>
          </a:xfrm>
          <a:prstGeom prst="rect">
            <a:avLst/>
          </a:prstGeom>
          <a:noFill/>
        </p:spPr>
        <p:txBody>
          <a:bodyPr wrap="square" rtlCol="0">
            <a:spAutoFit/>
          </a:bodyPr>
          <a:lstStyle/>
          <a:p>
            <a:r>
              <a:rPr lang="en-US" b="1" dirty="0">
                <a:latin typeface="Arial" pitchFamily="34" charset="0"/>
                <a:cs typeface="Arial" pitchFamily="34" charset="0"/>
              </a:rPr>
              <a:t>Set Position</a:t>
            </a:r>
          </a:p>
        </p:txBody>
      </p:sp>
      <p:sp>
        <p:nvSpPr>
          <p:cNvPr id="11" name="TextBox 10"/>
          <p:cNvSpPr txBox="1"/>
          <p:nvPr/>
        </p:nvSpPr>
        <p:spPr>
          <a:xfrm>
            <a:off x="2397159" y="1766370"/>
            <a:ext cx="838200" cy="369332"/>
          </a:xfrm>
          <a:prstGeom prst="rect">
            <a:avLst/>
          </a:prstGeom>
          <a:noFill/>
        </p:spPr>
        <p:txBody>
          <a:bodyPr wrap="square" rtlCol="0">
            <a:spAutoFit/>
          </a:bodyPr>
          <a:lstStyle/>
          <a:p>
            <a:r>
              <a:rPr lang="en-US" b="1" dirty="0">
                <a:latin typeface="Arial" pitchFamily="34" charset="0"/>
                <a:cs typeface="Arial" pitchFamily="34" charset="0"/>
              </a:rPr>
              <a:t>Illegal</a:t>
            </a:r>
          </a:p>
        </p:txBody>
      </p:sp>
      <p:pic>
        <p:nvPicPr>
          <p:cNvPr id="14" name="Picture 18" descr="C:\Users\oWNER\Desktop\d4set-leg-nm2014.jpg"/>
          <p:cNvPicPr>
            <a:picLocks noChangeAspect="1" noChangeArrowheads="1"/>
          </p:cNvPicPr>
          <p:nvPr/>
        </p:nvPicPr>
        <p:blipFill>
          <a:blip r:embed="rId5" cstate="print">
            <a:extLst>
              <a:ext uri="{28A0092B-C50C-407E-A947-70E740481C1C}">
                <a14:useLocalDpi xmlns:a14="http://schemas.microsoft.com/office/drawing/2010/main" val="0"/>
              </a:ext>
            </a:extLst>
          </a:blip>
          <a:srcRect r="14854"/>
          <a:stretch>
            <a:fillRect/>
          </a:stretch>
        </p:blipFill>
        <p:spPr bwMode="auto">
          <a:xfrm>
            <a:off x="5196105" y="3878920"/>
            <a:ext cx="1447800" cy="192024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6" name="Picture 19" descr="C:\Users\oWNER\Desktop\d11set-ill-hiltd_nm_201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24589" y="1866965"/>
            <a:ext cx="1440228" cy="175841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6" name="Picture 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70984" y="1848836"/>
            <a:ext cx="1386297" cy="1874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TextBox 24"/>
          <p:cNvSpPr txBox="1"/>
          <p:nvPr/>
        </p:nvSpPr>
        <p:spPr>
          <a:xfrm>
            <a:off x="5041618" y="1766370"/>
            <a:ext cx="838200" cy="369332"/>
          </a:xfrm>
          <a:prstGeom prst="rect">
            <a:avLst/>
          </a:prstGeom>
          <a:noFill/>
        </p:spPr>
        <p:txBody>
          <a:bodyPr wrap="square" rtlCol="0">
            <a:spAutoFit/>
          </a:bodyPr>
          <a:lstStyle/>
          <a:p>
            <a:r>
              <a:rPr lang="en-US" b="1" dirty="0">
                <a:latin typeface="Arial" pitchFamily="34" charset="0"/>
                <a:cs typeface="Arial" pitchFamily="34" charset="0"/>
              </a:rPr>
              <a:t>Legal</a:t>
            </a:r>
          </a:p>
        </p:txBody>
      </p:sp>
      <p:sp>
        <p:nvSpPr>
          <p:cNvPr id="17" name="TextBox 16"/>
          <p:cNvSpPr txBox="1"/>
          <p:nvPr/>
        </p:nvSpPr>
        <p:spPr>
          <a:xfrm>
            <a:off x="312746" y="1766370"/>
            <a:ext cx="838200" cy="369332"/>
          </a:xfrm>
          <a:prstGeom prst="rect">
            <a:avLst/>
          </a:prstGeom>
          <a:noFill/>
        </p:spPr>
        <p:txBody>
          <a:bodyPr wrap="square" rtlCol="0">
            <a:spAutoFit/>
          </a:bodyPr>
          <a:lstStyle/>
          <a:p>
            <a:r>
              <a:rPr lang="en-US" b="1" dirty="0">
                <a:latin typeface="Arial" pitchFamily="34" charset="0"/>
                <a:cs typeface="Arial" pitchFamily="34" charset="0"/>
              </a:rPr>
              <a:t>Illegal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422D35-8F79-424F-BF5C-462595DE21A5}"/>
              </a:ext>
            </a:extLst>
          </p:cNvPr>
          <p:cNvSpPr>
            <a:spLocks noGrp="1"/>
          </p:cNvSpPr>
          <p:nvPr>
            <p:ph idx="1"/>
          </p:nvPr>
        </p:nvSpPr>
        <p:spPr/>
        <p:txBody>
          <a:bodyPr/>
          <a:lstStyle/>
          <a:p>
            <a:r>
              <a:rPr lang="en-US" dirty="0"/>
              <a:t>With both arms at his side in the windup position:</a:t>
            </a:r>
          </a:p>
          <a:p>
            <a:pPr lvl="1"/>
            <a:r>
              <a:rPr lang="en-US" dirty="0"/>
              <a:t>First moves one arm in front of his chest</a:t>
            </a:r>
          </a:p>
          <a:p>
            <a:pPr lvl="1"/>
            <a:r>
              <a:rPr lang="en-US" dirty="0"/>
              <a:t>Then moves second arm to put hands together and pauses</a:t>
            </a:r>
          </a:p>
          <a:p>
            <a:r>
              <a:rPr lang="en-US" dirty="0"/>
              <a:t>Ruling:</a:t>
            </a:r>
          </a:p>
          <a:p>
            <a:pPr lvl="1"/>
            <a:r>
              <a:rPr lang="en-US" dirty="0"/>
              <a:t>Illegal</a:t>
            </a:r>
          </a:p>
          <a:p>
            <a:pPr lvl="1"/>
            <a:r>
              <a:rPr lang="en-US" dirty="0"/>
              <a:t>This would simulate the start of a pitch</a:t>
            </a:r>
          </a:p>
          <a:p>
            <a:endParaRPr lang="en-US" dirty="0"/>
          </a:p>
        </p:txBody>
      </p:sp>
      <p:sp>
        <p:nvSpPr>
          <p:cNvPr id="3" name="Slide Number Placeholder 2">
            <a:extLst>
              <a:ext uri="{FF2B5EF4-FFF2-40B4-BE49-F238E27FC236}">
                <a16:creationId xmlns:a16="http://schemas.microsoft.com/office/drawing/2014/main" id="{B9CE7700-34EA-427C-8056-6719EA0886FD}"/>
              </a:ext>
            </a:extLst>
          </p:cNvPr>
          <p:cNvSpPr>
            <a:spLocks noGrp="1"/>
          </p:cNvSpPr>
          <p:nvPr>
            <p:ph type="sldNum" sz="quarter" idx="12"/>
          </p:nvPr>
        </p:nvSpPr>
        <p:spPr/>
        <p:txBody>
          <a:bodyPr/>
          <a:lstStyle/>
          <a:p>
            <a:fld id="{44F8194F-45BD-42A9-A56C-9E9192CEC7DB}" type="slidenum">
              <a:rPr lang="en-US" smtClean="0"/>
              <a:pPr/>
              <a:t>13</a:t>
            </a:fld>
            <a:endParaRPr lang="en-US" dirty="0"/>
          </a:p>
        </p:txBody>
      </p:sp>
      <p:sp>
        <p:nvSpPr>
          <p:cNvPr id="4" name="Title 3">
            <a:extLst>
              <a:ext uri="{FF2B5EF4-FFF2-40B4-BE49-F238E27FC236}">
                <a16:creationId xmlns:a16="http://schemas.microsoft.com/office/drawing/2014/main" id="{328B8DBF-9DF5-4BC4-94C2-45E102508B27}"/>
              </a:ext>
            </a:extLst>
          </p:cNvPr>
          <p:cNvSpPr>
            <a:spLocks noGrp="1"/>
          </p:cNvSpPr>
          <p:nvPr>
            <p:ph type="title"/>
          </p:nvPr>
        </p:nvSpPr>
        <p:spPr/>
        <p:txBody>
          <a:bodyPr/>
          <a:lstStyle/>
          <a:p>
            <a:r>
              <a:rPr lang="en-US" dirty="0"/>
              <a:t>Case Book Play 6.1.2</a:t>
            </a:r>
          </a:p>
        </p:txBody>
      </p:sp>
    </p:spTree>
    <p:extLst>
      <p:ext uri="{BB962C8B-B14F-4D97-AF65-F5344CB8AC3E}">
        <p14:creationId xmlns:p14="http://schemas.microsoft.com/office/powerpoint/2010/main" val="896066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p:cNvSpPr>
            <a:spLocks noGrp="1"/>
          </p:cNvSpPr>
          <p:nvPr>
            <p:ph type="sldNum" sz="quarter" idx="12"/>
          </p:nvPr>
        </p:nvSpPr>
        <p:spPr/>
        <p:txBody>
          <a:bodyPr/>
          <a:lstStyle/>
          <a:p>
            <a:r>
              <a:rPr lang="en-US" dirty="0"/>
              <a:t>11</a:t>
            </a:r>
          </a:p>
        </p:txBody>
      </p:sp>
      <p:sp>
        <p:nvSpPr>
          <p:cNvPr id="3" name="Title 2"/>
          <p:cNvSpPr>
            <a:spLocks noGrp="1"/>
          </p:cNvSpPr>
          <p:nvPr>
            <p:ph type="title"/>
          </p:nvPr>
        </p:nvSpPr>
        <p:spPr/>
        <p:txBody>
          <a:bodyPr>
            <a:normAutofit/>
          </a:bodyPr>
          <a:lstStyle/>
          <a:p>
            <a:r>
              <a:rPr lang="en-US" dirty="0"/>
              <a:t>Most Common Illegal</a:t>
            </a:r>
          </a:p>
        </p:txBody>
      </p:sp>
      <p:sp>
        <p:nvSpPr>
          <p:cNvPr id="9" name="TextBox 8"/>
          <p:cNvSpPr txBox="1"/>
          <p:nvPr/>
        </p:nvSpPr>
        <p:spPr>
          <a:xfrm>
            <a:off x="5105400" y="9107269"/>
            <a:ext cx="1052349" cy="646331"/>
          </a:xfrm>
          <a:prstGeom prst="rect">
            <a:avLst/>
          </a:prstGeom>
          <a:noFill/>
        </p:spPr>
        <p:txBody>
          <a:bodyPr wrap="square" rtlCol="0">
            <a:spAutoFit/>
          </a:bodyPr>
          <a:lstStyle/>
          <a:p>
            <a:endParaRPr lang="en-US" dirty="0"/>
          </a:p>
          <a:p>
            <a:endParaRPr lang="en-US" dirty="0"/>
          </a:p>
        </p:txBody>
      </p:sp>
      <p:sp>
        <p:nvSpPr>
          <p:cNvPr id="11" name="TextBox 10"/>
          <p:cNvSpPr txBox="1"/>
          <p:nvPr/>
        </p:nvSpPr>
        <p:spPr>
          <a:xfrm>
            <a:off x="762000" y="1766370"/>
            <a:ext cx="6858000" cy="1809726"/>
          </a:xfrm>
          <a:prstGeom prst="rect">
            <a:avLst/>
          </a:prstGeom>
          <a:noFill/>
        </p:spPr>
        <p:txBody>
          <a:bodyPr wrap="square" rtlCol="0">
            <a:spAutoFit/>
          </a:bodyPr>
          <a:lstStyle/>
          <a:p>
            <a:pPr marL="285750" indent="-285750">
              <a:lnSpc>
                <a:spcPct val="120000"/>
              </a:lnSpc>
              <a:buClr>
                <a:schemeClr val="accent1"/>
              </a:buClr>
              <a:buSzPct val="80000"/>
              <a:buFont typeface="Wingdings 2"/>
              <a:buChar char=""/>
            </a:pPr>
            <a:r>
              <a:rPr lang="en-US" dirty="0">
                <a:latin typeface="Arial" pitchFamily="34" charset="0"/>
                <a:cs typeface="Arial" pitchFamily="34" charset="0"/>
              </a:rPr>
              <a:t>Example: Photo below shows both illegal NFHS set positions.</a:t>
            </a:r>
          </a:p>
          <a:p>
            <a:pPr marL="731520" lvl="1" indent="-274320">
              <a:lnSpc>
                <a:spcPct val="120000"/>
              </a:lnSpc>
              <a:spcBef>
                <a:spcPct val="20000"/>
              </a:spcBef>
              <a:buClr>
                <a:schemeClr val="accent2"/>
              </a:buClr>
              <a:buSzPct val="90000"/>
              <a:buFont typeface="Wingdings"/>
              <a:buChar char=""/>
            </a:pPr>
            <a:r>
              <a:rPr lang="en-US" dirty="0">
                <a:latin typeface="Arial" pitchFamily="34" charset="0"/>
                <a:cs typeface="Arial" pitchFamily="34" charset="0"/>
              </a:rPr>
              <a:t>WINDUP - free foot is in front of the plate’s line</a:t>
            </a:r>
          </a:p>
          <a:p>
            <a:pPr marL="731520" lvl="1" indent="-274320">
              <a:lnSpc>
                <a:spcPct val="120000"/>
              </a:lnSpc>
              <a:spcBef>
                <a:spcPct val="20000"/>
              </a:spcBef>
              <a:buClr>
                <a:schemeClr val="accent2"/>
              </a:buClr>
              <a:buSzPct val="90000"/>
              <a:buFont typeface="Wingdings"/>
              <a:buChar char=""/>
            </a:pPr>
            <a:r>
              <a:rPr lang="en-US" dirty="0">
                <a:latin typeface="Arial" pitchFamily="34" charset="0"/>
                <a:cs typeface="Arial" pitchFamily="34" charset="0"/>
              </a:rPr>
              <a:t>SET- pivot foot is not parallel to the plate. Pitcher’s feet are facing more toward the baseline than the batter’s box. </a:t>
            </a:r>
          </a:p>
          <a:p>
            <a:endParaRPr lang="en-US" dirty="0">
              <a:latin typeface="Arial" pitchFamily="34" charset="0"/>
              <a:cs typeface="Arial" pitchFamily="34" charset="0"/>
            </a:endParaRPr>
          </a:p>
        </p:txBody>
      </p:sp>
      <p:pic>
        <p:nvPicPr>
          <p:cNvPr id="3078" name="Picture 6" descr="C:\Users\ER Rhodes\Desktop\Kemp-Stance-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576096"/>
            <a:ext cx="6477822" cy="3281904"/>
          </a:xfrm>
          <a:prstGeom prst="rect">
            <a:avLst/>
          </a:prstGeom>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8DEE0D0B-59A5-4E90-A0EA-10303BF1A7F9}"/>
              </a:ext>
            </a:extLst>
          </p:cNvPr>
          <p:cNvCxnSpPr/>
          <p:nvPr/>
        </p:nvCxnSpPr>
        <p:spPr>
          <a:xfrm flipH="1">
            <a:off x="2514600" y="6019800"/>
            <a:ext cx="990600" cy="73151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E51308B-7C15-4B15-8CD8-8142A78D40A8}"/>
              </a:ext>
            </a:extLst>
          </p:cNvPr>
          <p:cNvCxnSpPr>
            <a:cxnSpLocks/>
          </p:cNvCxnSpPr>
          <p:nvPr/>
        </p:nvCxnSpPr>
        <p:spPr>
          <a:xfrm>
            <a:off x="1219200" y="6019800"/>
            <a:ext cx="608778" cy="59435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36997AA-D134-4AB4-809C-E2DED1C34670}"/>
              </a:ext>
            </a:extLst>
          </p:cNvPr>
          <p:cNvSpPr txBox="1"/>
          <p:nvPr/>
        </p:nvSpPr>
        <p:spPr>
          <a:xfrm>
            <a:off x="3504378" y="5913119"/>
            <a:ext cx="2101857" cy="369332"/>
          </a:xfrm>
          <a:prstGeom prst="rect">
            <a:avLst/>
          </a:prstGeom>
          <a:noFill/>
        </p:spPr>
        <p:txBody>
          <a:bodyPr wrap="none" rtlCol="0">
            <a:spAutoFit/>
          </a:bodyPr>
          <a:lstStyle/>
          <a:p>
            <a:r>
              <a:rPr lang="en-US" dirty="0">
                <a:solidFill>
                  <a:srgbClr val="FF0000"/>
                </a:solidFill>
              </a:rPr>
              <a:t>Pivot foot on rubber</a:t>
            </a:r>
          </a:p>
        </p:txBody>
      </p:sp>
      <p:sp>
        <p:nvSpPr>
          <p:cNvPr id="12" name="TextBox 11">
            <a:extLst>
              <a:ext uri="{FF2B5EF4-FFF2-40B4-BE49-F238E27FC236}">
                <a16:creationId xmlns:a16="http://schemas.microsoft.com/office/drawing/2014/main" id="{71F55500-E9E6-4781-9974-EAE52881EDBD}"/>
              </a:ext>
            </a:extLst>
          </p:cNvPr>
          <p:cNvSpPr txBox="1"/>
          <p:nvPr/>
        </p:nvSpPr>
        <p:spPr>
          <a:xfrm>
            <a:off x="16164" y="5591293"/>
            <a:ext cx="2727029" cy="369332"/>
          </a:xfrm>
          <a:prstGeom prst="rect">
            <a:avLst/>
          </a:prstGeom>
          <a:noFill/>
        </p:spPr>
        <p:txBody>
          <a:bodyPr wrap="none" rtlCol="0">
            <a:spAutoFit/>
          </a:bodyPr>
          <a:lstStyle/>
          <a:p>
            <a:r>
              <a:rPr lang="en-US" dirty="0">
                <a:solidFill>
                  <a:srgbClr val="FF0000"/>
                </a:solidFill>
              </a:rPr>
              <a:t>Free foot in front of rubber</a:t>
            </a:r>
          </a:p>
        </p:txBody>
      </p:sp>
    </p:spTree>
    <p:extLst>
      <p:ext uri="{BB962C8B-B14F-4D97-AF65-F5344CB8AC3E}">
        <p14:creationId xmlns:p14="http://schemas.microsoft.com/office/powerpoint/2010/main" val="1665081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58724"/>
            <a:ext cx="8077200" cy="1673352"/>
          </a:xfrm>
        </p:spPr>
        <p:txBody>
          <a:bodyPr/>
          <a:lstStyle/>
          <a:p>
            <a:r>
              <a:rPr lang="en-US" dirty="0"/>
              <a:t>Balk</a:t>
            </a:r>
          </a:p>
        </p:txBody>
      </p:sp>
      <p:sp>
        <p:nvSpPr>
          <p:cNvPr id="3" name="Content Placeholder 2"/>
          <p:cNvSpPr>
            <a:spLocks noGrp="1"/>
          </p:cNvSpPr>
          <p:nvPr>
            <p:ph type="subTitle" idx="1"/>
          </p:nvPr>
        </p:nvSpPr>
        <p:spPr>
          <a:xfrm>
            <a:off x="609600" y="3505200"/>
            <a:ext cx="8077200" cy="381000"/>
          </a:xfrm>
        </p:spPr>
        <p:txBody>
          <a:bodyPr>
            <a:noAutofit/>
          </a:bodyPr>
          <a:lstStyle/>
          <a:p>
            <a:r>
              <a:rPr lang="en-US" sz="3600" dirty="0"/>
              <a:t>A Balk is an illegal act committed by the pitcher with runner(s) on base which entitles each runner to advance one base</a:t>
            </a:r>
          </a:p>
        </p:txBody>
      </p:sp>
    </p:spTree>
    <p:extLst>
      <p:ext uri="{BB962C8B-B14F-4D97-AF65-F5344CB8AC3E}">
        <p14:creationId xmlns:p14="http://schemas.microsoft.com/office/powerpoint/2010/main" val="213534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408 1.11111E-6 C -0.05781 -0.00255 -0.04167 0.00046 -0.05191 -0.00255 C -0.05503 -0.00347 -0.06111 -0.00486 -0.06111 -0.00463 C -0.08229 -0.00417 -0.09062 -0.00671 -0.1066 1.11111E-6 C -0.08958 0.00185 -0.07257 0.0044 -0.05556 0.00625 C -0.01771 0.00555 0.01667 0.0088 0.05278 0.00116 C 0.03524 0.00069 0.01753 1.11111E-6 0 1.11111E-6 " pathEditMode="relative" rAng="0" ptsTypes="AAAAAAA">
                                      <p:cBhvr>
                                        <p:cTn id="6" dur="2000" fill="hold"/>
                                        <p:tgtEl>
                                          <p:spTgt spid="2"/>
                                        </p:tgtEl>
                                        <p:attrNameLst>
                                          <p:attrName>ppt_x</p:attrName>
                                          <p:attrName>ppt_y</p:attrName>
                                        </p:attrNameLst>
                                      </p:cBhvr>
                                      <p:rCtr x="1389" y="69"/>
                                    </p:animMotion>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6797" y="304800"/>
            <a:ext cx="4502643" cy="646331"/>
          </a:xfrm>
          <a:prstGeom prst="rect">
            <a:avLst/>
          </a:prstGeom>
          <a:noFill/>
        </p:spPr>
        <p:txBody>
          <a:bodyPr wrap="none" rtlCol="0">
            <a:spAutoFit/>
          </a:bodyPr>
          <a:lstStyle/>
          <a:p>
            <a:r>
              <a:rPr lang="en-US" sz="3600" dirty="0"/>
              <a:t>Balks from the wind up</a:t>
            </a:r>
          </a:p>
        </p:txBody>
      </p:sp>
      <p:sp>
        <p:nvSpPr>
          <p:cNvPr id="2" name="TextBox 1"/>
          <p:cNvSpPr txBox="1"/>
          <p:nvPr/>
        </p:nvSpPr>
        <p:spPr>
          <a:xfrm>
            <a:off x="1380067" y="2895600"/>
            <a:ext cx="4639668" cy="369332"/>
          </a:xfrm>
          <a:prstGeom prst="rect">
            <a:avLst/>
          </a:prstGeom>
          <a:noFill/>
        </p:spPr>
        <p:txBody>
          <a:bodyPr wrap="none" rtlCol="0">
            <a:spAutoFit/>
          </a:bodyPr>
          <a:lstStyle/>
          <a:p>
            <a:r>
              <a:rPr lang="en-US" dirty="0"/>
              <a:t>Starting motion and then stopping or hesitating</a:t>
            </a:r>
          </a:p>
        </p:txBody>
      </p:sp>
      <p:sp>
        <p:nvSpPr>
          <p:cNvPr id="3" name="TextBox 2"/>
          <p:cNvSpPr txBox="1"/>
          <p:nvPr/>
        </p:nvSpPr>
        <p:spPr>
          <a:xfrm>
            <a:off x="1380067" y="3580368"/>
            <a:ext cx="3176960" cy="369332"/>
          </a:xfrm>
          <a:prstGeom prst="rect">
            <a:avLst/>
          </a:prstGeom>
          <a:noFill/>
        </p:spPr>
        <p:txBody>
          <a:bodyPr wrap="none" rtlCol="0">
            <a:spAutoFit/>
          </a:bodyPr>
          <a:lstStyle/>
          <a:p>
            <a:r>
              <a:rPr lang="en-US" dirty="0"/>
              <a:t>Stepping off with non pivot foot</a:t>
            </a:r>
          </a:p>
        </p:txBody>
      </p:sp>
      <p:sp>
        <p:nvSpPr>
          <p:cNvPr id="5" name="TextBox 4"/>
          <p:cNvSpPr txBox="1"/>
          <p:nvPr/>
        </p:nvSpPr>
        <p:spPr>
          <a:xfrm>
            <a:off x="1405467" y="4419600"/>
            <a:ext cx="1253164" cy="369332"/>
          </a:xfrm>
          <a:prstGeom prst="rect">
            <a:avLst/>
          </a:prstGeom>
          <a:noFill/>
        </p:spPr>
        <p:txBody>
          <a:bodyPr wrap="none" rtlCol="0">
            <a:spAutoFit/>
          </a:bodyPr>
          <a:lstStyle/>
          <a:p>
            <a:r>
              <a:rPr lang="en-US" dirty="0"/>
              <a:t>Illegal pitch</a:t>
            </a:r>
          </a:p>
        </p:txBody>
      </p:sp>
      <p:sp>
        <p:nvSpPr>
          <p:cNvPr id="6" name="TextBox 5"/>
          <p:cNvSpPr txBox="1"/>
          <p:nvPr/>
        </p:nvSpPr>
        <p:spPr>
          <a:xfrm>
            <a:off x="1380067" y="5257800"/>
            <a:ext cx="2858860" cy="369332"/>
          </a:xfrm>
          <a:prstGeom prst="rect">
            <a:avLst/>
          </a:prstGeom>
          <a:noFill/>
        </p:spPr>
        <p:txBody>
          <a:bodyPr wrap="none" rtlCol="0">
            <a:spAutoFit/>
          </a:bodyPr>
          <a:lstStyle/>
          <a:p>
            <a:r>
              <a:rPr lang="en-US" dirty="0"/>
              <a:t>Pitching while not on rubber</a:t>
            </a:r>
          </a:p>
        </p:txBody>
      </p:sp>
      <p:sp>
        <p:nvSpPr>
          <p:cNvPr id="7" name="TextBox 6"/>
          <p:cNvSpPr txBox="1"/>
          <p:nvPr/>
        </p:nvSpPr>
        <p:spPr>
          <a:xfrm>
            <a:off x="1380067" y="1312333"/>
            <a:ext cx="3692806" cy="369332"/>
          </a:xfrm>
          <a:prstGeom prst="rect">
            <a:avLst/>
          </a:prstGeom>
          <a:noFill/>
        </p:spPr>
        <p:txBody>
          <a:bodyPr wrap="none" rtlCol="0">
            <a:spAutoFit/>
          </a:bodyPr>
          <a:lstStyle/>
          <a:p>
            <a:r>
              <a:rPr lang="en-US" dirty="0"/>
              <a:t>Pick off attempt with out stepping off</a:t>
            </a:r>
          </a:p>
        </p:txBody>
      </p:sp>
      <p:sp>
        <p:nvSpPr>
          <p:cNvPr id="8" name="TextBox 7"/>
          <p:cNvSpPr txBox="1"/>
          <p:nvPr/>
        </p:nvSpPr>
        <p:spPr>
          <a:xfrm>
            <a:off x="1380067" y="2057400"/>
            <a:ext cx="6133730" cy="646331"/>
          </a:xfrm>
          <a:prstGeom prst="rect">
            <a:avLst/>
          </a:prstGeom>
          <a:noFill/>
        </p:spPr>
        <p:txBody>
          <a:bodyPr wrap="none" rtlCol="0">
            <a:spAutoFit/>
          </a:bodyPr>
          <a:lstStyle/>
          <a:p>
            <a:r>
              <a:rPr lang="en-US" dirty="0"/>
              <a:t>Dropped ball with runners on ( and ball does not cross foul line)</a:t>
            </a:r>
          </a:p>
          <a:p>
            <a:endParaRPr lang="en-US" dirty="0"/>
          </a:p>
        </p:txBody>
      </p:sp>
      <p:cxnSp>
        <p:nvCxnSpPr>
          <p:cNvPr id="10" name="Straight Connector 9"/>
          <p:cNvCxnSpPr/>
          <p:nvPr/>
        </p:nvCxnSpPr>
        <p:spPr>
          <a:xfrm>
            <a:off x="1371600" y="1295400"/>
            <a:ext cx="0" cy="5257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371600" y="5943600"/>
            <a:ext cx="4029821" cy="369332"/>
          </a:xfrm>
          <a:prstGeom prst="rect">
            <a:avLst/>
          </a:prstGeom>
          <a:noFill/>
        </p:spPr>
        <p:txBody>
          <a:bodyPr wrap="none" rtlCol="0">
            <a:spAutoFit/>
          </a:bodyPr>
          <a:lstStyle/>
          <a:p>
            <a:r>
              <a:rPr lang="en-US" dirty="0"/>
              <a:t>Taking hand out of glove while on rubber</a:t>
            </a:r>
          </a:p>
        </p:txBody>
      </p:sp>
      <p:sp>
        <p:nvSpPr>
          <p:cNvPr id="12" name="TextBox 11"/>
          <p:cNvSpPr txBox="1"/>
          <p:nvPr/>
        </p:nvSpPr>
        <p:spPr>
          <a:xfrm>
            <a:off x="4557027" y="3813201"/>
            <a:ext cx="4510773" cy="1384995"/>
          </a:xfrm>
          <a:prstGeom prst="rect">
            <a:avLst/>
          </a:prstGeom>
          <a:noFill/>
        </p:spPr>
        <p:txBody>
          <a:bodyPr wrap="square" rtlCol="0">
            <a:spAutoFit/>
          </a:bodyPr>
          <a:lstStyle/>
          <a:p>
            <a:r>
              <a:rPr lang="en-US" sz="2800" dirty="0">
                <a:solidFill>
                  <a:srgbClr val="FF0000"/>
                </a:solidFill>
              </a:rPr>
              <a:t>The position of the feet determine whether wind up or stretch </a:t>
            </a:r>
          </a:p>
        </p:txBody>
      </p:sp>
    </p:spTree>
    <p:extLst>
      <p:ext uri="{BB962C8B-B14F-4D97-AF65-F5344CB8AC3E}">
        <p14:creationId xmlns:p14="http://schemas.microsoft.com/office/powerpoint/2010/main" val="33181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000" fill="hold"/>
                                        <p:tgtEl>
                                          <p:spTgt spid="12"/>
                                        </p:tgtEl>
                                        <p:attrNameLst>
                                          <p:attrName>ppt_w</p:attrName>
                                        </p:attrNameLst>
                                      </p:cBhvr>
                                      <p:tavLst>
                                        <p:tav tm="0">
                                          <p:val>
                                            <p:fltVal val="0"/>
                                          </p:val>
                                        </p:tav>
                                        <p:tav tm="100000">
                                          <p:val>
                                            <p:strVal val="#ppt_w"/>
                                          </p:val>
                                        </p:tav>
                                      </p:tavLst>
                                    </p:anim>
                                    <p:anim calcmode="lin" valueType="num">
                                      <p:cBhvr>
                                        <p:cTn id="50" dur="1000" fill="hold"/>
                                        <p:tgtEl>
                                          <p:spTgt spid="12"/>
                                        </p:tgtEl>
                                        <p:attrNameLst>
                                          <p:attrName>ppt_h</p:attrName>
                                        </p:attrNameLst>
                                      </p:cBhvr>
                                      <p:tavLst>
                                        <p:tav tm="0">
                                          <p:val>
                                            <p:fltVal val="0"/>
                                          </p:val>
                                        </p:tav>
                                        <p:tav tm="100000">
                                          <p:val>
                                            <p:strVal val="#ppt_h"/>
                                          </p:val>
                                        </p:tav>
                                      </p:tavLst>
                                    </p:anim>
                                    <p:anim calcmode="lin" valueType="num">
                                      <p:cBhvr>
                                        <p:cTn id="51" dur="1000" fill="hold"/>
                                        <p:tgtEl>
                                          <p:spTgt spid="12"/>
                                        </p:tgtEl>
                                        <p:attrNameLst>
                                          <p:attrName>style.rotation</p:attrName>
                                        </p:attrNameLst>
                                      </p:cBhvr>
                                      <p:tavLst>
                                        <p:tav tm="0">
                                          <p:val>
                                            <p:fltVal val="90"/>
                                          </p:val>
                                        </p:tav>
                                        <p:tav tm="100000">
                                          <p:val>
                                            <p:fltVal val="0"/>
                                          </p:val>
                                        </p:tav>
                                      </p:tavLst>
                                    </p:anim>
                                    <p:animEffect transition="in" filter="fade">
                                      <p:cBhvr>
                                        <p:cTn id="5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 name="Straight Connector 2"/>
          <p:cNvCxnSpPr/>
          <p:nvPr/>
        </p:nvCxnSpPr>
        <p:spPr>
          <a:xfrm flipH="1">
            <a:off x="1358968" y="805934"/>
            <a:ext cx="25263" cy="5867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396863" y="1490133"/>
            <a:ext cx="1497911" cy="369332"/>
          </a:xfrm>
          <a:prstGeom prst="rect">
            <a:avLst/>
          </a:prstGeom>
          <a:noFill/>
        </p:spPr>
        <p:txBody>
          <a:bodyPr wrap="none" rtlCol="0">
            <a:spAutoFit/>
          </a:bodyPr>
          <a:lstStyle/>
          <a:p>
            <a:r>
              <a:rPr lang="en-US" dirty="0"/>
              <a:t>Start and stop</a:t>
            </a:r>
          </a:p>
        </p:txBody>
      </p:sp>
      <p:sp>
        <p:nvSpPr>
          <p:cNvPr id="5" name="TextBox 4"/>
          <p:cNvSpPr txBox="1"/>
          <p:nvPr/>
        </p:nvSpPr>
        <p:spPr>
          <a:xfrm>
            <a:off x="1427719" y="6410909"/>
            <a:ext cx="2952603" cy="369332"/>
          </a:xfrm>
          <a:prstGeom prst="rect">
            <a:avLst/>
          </a:prstGeom>
          <a:noFill/>
        </p:spPr>
        <p:txBody>
          <a:bodyPr wrap="none" rtlCol="0">
            <a:spAutoFit/>
          </a:bodyPr>
          <a:lstStyle/>
          <a:p>
            <a:r>
              <a:rPr lang="en-US" dirty="0"/>
              <a:t>Throwing to unoccupied base</a:t>
            </a:r>
          </a:p>
        </p:txBody>
      </p:sp>
      <p:sp>
        <p:nvSpPr>
          <p:cNvPr id="6" name="TextBox 5"/>
          <p:cNvSpPr txBox="1"/>
          <p:nvPr/>
        </p:nvSpPr>
        <p:spPr>
          <a:xfrm>
            <a:off x="1405330" y="872529"/>
            <a:ext cx="5679760" cy="369332"/>
          </a:xfrm>
          <a:prstGeom prst="rect">
            <a:avLst/>
          </a:prstGeom>
          <a:noFill/>
        </p:spPr>
        <p:txBody>
          <a:bodyPr wrap="none" rtlCol="0">
            <a:spAutoFit/>
          </a:bodyPr>
          <a:lstStyle/>
          <a:p>
            <a:r>
              <a:rPr lang="en-US" dirty="0"/>
              <a:t>Illegal pitch, not coming to a stop regardless of runners on</a:t>
            </a:r>
          </a:p>
        </p:txBody>
      </p:sp>
      <p:sp>
        <p:nvSpPr>
          <p:cNvPr id="7" name="TextBox 6"/>
          <p:cNvSpPr txBox="1"/>
          <p:nvPr/>
        </p:nvSpPr>
        <p:spPr>
          <a:xfrm>
            <a:off x="1371600" y="1211997"/>
            <a:ext cx="1523174" cy="369332"/>
          </a:xfrm>
          <a:prstGeom prst="rect">
            <a:avLst/>
          </a:prstGeom>
          <a:noFill/>
        </p:spPr>
        <p:txBody>
          <a:bodyPr wrap="none" rtlCol="0">
            <a:spAutoFit/>
          </a:bodyPr>
          <a:lstStyle/>
          <a:p>
            <a:r>
              <a:rPr lang="en-US" dirty="0"/>
              <a:t>Not on rubber</a:t>
            </a:r>
          </a:p>
        </p:txBody>
      </p:sp>
      <p:sp>
        <p:nvSpPr>
          <p:cNvPr id="8" name="Rectangle 7"/>
          <p:cNvSpPr/>
          <p:nvPr/>
        </p:nvSpPr>
        <p:spPr>
          <a:xfrm>
            <a:off x="1396863" y="1817132"/>
            <a:ext cx="2050754" cy="369332"/>
          </a:xfrm>
          <a:prstGeom prst="rect">
            <a:avLst/>
          </a:prstGeom>
        </p:spPr>
        <p:txBody>
          <a:bodyPr wrap="none">
            <a:spAutoFit/>
          </a:bodyPr>
          <a:lstStyle/>
          <a:p>
            <a:r>
              <a:rPr lang="en-US" dirty="0"/>
              <a:t>More than one stop</a:t>
            </a:r>
          </a:p>
        </p:txBody>
      </p:sp>
      <p:sp>
        <p:nvSpPr>
          <p:cNvPr id="9" name="TextBox 8"/>
          <p:cNvSpPr txBox="1"/>
          <p:nvPr/>
        </p:nvSpPr>
        <p:spPr>
          <a:xfrm>
            <a:off x="1431503" y="2555796"/>
            <a:ext cx="2945037" cy="369332"/>
          </a:xfrm>
          <a:prstGeom prst="rect">
            <a:avLst/>
          </a:prstGeom>
          <a:noFill/>
        </p:spPr>
        <p:txBody>
          <a:bodyPr wrap="none" rtlCol="0">
            <a:spAutoFit/>
          </a:bodyPr>
          <a:lstStyle/>
          <a:p>
            <a:r>
              <a:rPr lang="en-US" dirty="0"/>
              <a:t>Dropped ball with runners on</a:t>
            </a:r>
          </a:p>
        </p:txBody>
      </p:sp>
      <p:sp>
        <p:nvSpPr>
          <p:cNvPr id="10" name="TextBox 9"/>
          <p:cNvSpPr txBox="1"/>
          <p:nvPr/>
        </p:nvSpPr>
        <p:spPr>
          <a:xfrm>
            <a:off x="1413933" y="4486765"/>
            <a:ext cx="2881815" cy="369332"/>
          </a:xfrm>
          <a:prstGeom prst="rect">
            <a:avLst/>
          </a:prstGeom>
          <a:noFill/>
        </p:spPr>
        <p:txBody>
          <a:bodyPr wrap="none" rtlCol="0">
            <a:spAutoFit/>
          </a:bodyPr>
          <a:lstStyle/>
          <a:p>
            <a:r>
              <a:rPr lang="en-US" dirty="0"/>
              <a:t>Not stepping directly to base</a:t>
            </a:r>
          </a:p>
        </p:txBody>
      </p:sp>
      <p:sp>
        <p:nvSpPr>
          <p:cNvPr id="11" name="TextBox 10"/>
          <p:cNvSpPr txBox="1"/>
          <p:nvPr/>
        </p:nvSpPr>
        <p:spPr>
          <a:xfrm>
            <a:off x="1431503" y="4117433"/>
            <a:ext cx="1637115" cy="369332"/>
          </a:xfrm>
          <a:prstGeom prst="rect">
            <a:avLst/>
          </a:prstGeom>
          <a:noFill/>
        </p:spPr>
        <p:txBody>
          <a:bodyPr wrap="none" rtlCol="0">
            <a:spAutoFit/>
          </a:bodyPr>
          <a:lstStyle/>
          <a:p>
            <a:r>
              <a:rPr lang="en-US" dirty="0"/>
              <a:t>Feinting to First</a:t>
            </a:r>
          </a:p>
        </p:txBody>
      </p:sp>
      <p:sp>
        <p:nvSpPr>
          <p:cNvPr id="12" name="TextBox 11"/>
          <p:cNvSpPr txBox="1"/>
          <p:nvPr/>
        </p:nvSpPr>
        <p:spPr>
          <a:xfrm>
            <a:off x="1418979" y="2941830"/>
            <a:ext cx="3515386" cy="369332"/>
          </a:xfrm>
          <a:prstGeom prst="rect">
            <a:avLst/>
          </a:prstGeom>
          <a:noFill/>
        </p:spPr>
        <p:txBody>
          <a:bodyPr wrap="none" rtlCol="0">
            <a:spAutoFit/>
          </a:bodyPr>
          <a:lstStyle/>
          <a:p>
            <a:r>
              <a:rPr lang="en-US" dirty="0"/>
              <a:t>Not gaining ground, (length of foot)</a:t>
            </a:r>
          </a:p>
        </p:txBody>
      </p:sp>
      <p:sp>
        <p:nvSpPr>
          <p:cNvPr id="13" name="TextBox 12"/>
          <p:cNvSpPr txBox="1"/>
          <p:nvPr/>
        </p:nvSpPr>
        <p:spPr>
          <a:xfrm>
            <a:off x="1413933" y="3739634"/>
            <a:ext cx="4818050" cy="369332"/>
          </a:xfrm>
          <a:prstGeom prst="rect">
            <a:avLst/>
          </a:prstGeom>
          <a:noFill/>
        </p:spPr>
        <p:txBody>
          <a:bodyPr wrap="none" rtlCol="0">
            <a:spAutoFit/>
          </a:bodyPr>
          <a:lstStyle/>
          <a:p>
            <a:r>
              <a:rPr lang="en-US" dirty="0"/>
              <a:t>Taking sign or simulating from catcher off rubber</a:t>
            </a:r>
          </a:p>
        </p:txBody>
      </p:sp>
      <p:sp>
        <p:nvSpPr>
          <p:cNvPr id="14" name="TextBox 13"/>
          <p:cNvSpPr txBox="1"/>
          <p:nvPr/>
        </p:nvSpPr>
        <p:spPr>
          <a:xfrm>
            <a:off x="1405330" y="3310425"/>
            <a:ext cx="6100003" cy="369332"/>
          </a:xfrm>
          <a:prstGeom prst="rect">
            <a:avLst/>
          </a:prstGeom>
          <a:noFill/>
        </p:spPr>
        <p:txBody>
          <a:bodyPr wrap="none" rtlCol="0">
            <a:spAutoFit/>
          </a:bodyPr>
          <a:lstStyle/>
          <a:p>
            <a:r>
              <a:rPr lang="en-US" dirty="0"/>
              <a:t>Taking ball out of glove and not pitching or throwing or feinting</a:t>
            </a:r>
          </a:p>
        </p:txBody>
      </p:sp>
      <p:sp>
        <p:nvSpPr>
          <p:cNvPr id="15" name="Rectangle 14"/>
          <p:cNvSpPr/>
          <p:nvPr/>
        </p:nvSpPr>
        <p:spPr>
          <a:xfrm>
            <a:off x="1417930" y="2186464"/>
            <a:ext cx="2160463" cy="369332"/>
          </a:xfrm>
          <a:prstGeom prst="rect">
            <a:avLst/>
          </a:prstGeom>
        </p:spPr>
        <p:txBody>
          <a:bodyPr wrap="none">
            <a:spAutoFit/>
          </a:bodyPr>
          <a:lstStyle/>
          <a:p>
            <a:r>
              <a:rPr lang="en-US" dirty="0"/>
              <a:t>Stopping above head</a:t>
            </a:r>
          </a:p>
        </p:txBody>
      </p:sp>
      <p:sp>
        <p:nvSpPr>
          <p:cNvPr id="16" name="TextBox 15"/>
          <p:cNvSpPr txBox="1"/>
          <p:nvPr/>
        </p:nvSpPr>
        <p:spPr>
          <a:xfrm>
            <a:off x="1427719" y="5233896"/>
            <a:ext cx="7326621" cy="369332"/>
          </a:xfrm>
          <a:prstGeom prst="rect">
            <a:avLst/>
          </a:prstGeom>
          <a:noFill/>
        </p:spPr>
        <p:txBody>
          <a:bodyPr wrap="none" rtlCol="0">
            <a:spAutoFit/>
          </a:bodyPr>
          <a:lstStyle/>
          <a:p>
            <a:r>
              <a:rPr lang="en-US" dirty="0"/>
              <a:t>Failing to pitch after non-pivot foot bases behind back edge of pitching plate</a:t>
            </a:r>
          </a:p>
        </p:txBody>
      </p:sp>
      <p:sp>
        <p:nvSpPr>
          <p:cNvPr id="17" name="TextBox 16"/>
          <p:cNvSpPr txBox="1"/>
          <p:nvPr/>
        </p:nvSpPr>
        <p:spPr>
          <a:xfrm>
            <a:off x="1466108" y="5681954"/>
            <a:ext cx="6936514" cy="369332"/>
          </a:xfrm>
          <a:prstGeom prst="rect">
            <a:avLst/>
          </a:prstGeom>
          <a:noFill/>
        </p:spPr>
        <p:txBody>
          <a:bodyPr wrap="none" rtlCol="0">
            <a:spAutoFit/>
          </a:bodyPr>
          <a:lstStyle/>
          <a:p>
            <a:r>
              <a:rPr lang="en-US" dirty="0"/>
              <a:t>Being on or astride of within 6’ of the rubber without the ball  when live</a:t>
            </a:r>
          </a:p>
        </p:txBody>
      </p:sp>
      <p:sp>
        <p:nvSpPr>
          <p:cNvPr id="18" name="TextBox 17"/>
          <p:cNvSpPr txBox="1"/>
          <p:nvPr/>
        </p:nvSpPr>
        <p:spPr>
          <a:xfrm>
            <a:off x="1427719" y="6018118"/>
            <a:ext cx="5539080" cy="369332"/>
          </a:xfrm>
          <a:prstGeom prst="rect">
            <a:avLst/>
          </a:prstGeom>
          <a:noFill/>
        </p:spPr>
        <p:txBody>
          <a:bodyPr wrap="none" rtlCol="0">
            <a:spAutoFit/>
          </a:bodyPr>
          <a:lstStyle/>
          <a:p>
            <a:r>
              <a:rPr lang="en-US" dirty="0"/>
              <a:t>Taking hand off the ball after coming set and not pitching</a:t>
            </a:r>
          </a:p>
        </p:txBody>
      </p:sp>
      <p:sp>
        <p:nvSpPr>
          <p:cNvPr id="21" name="TextBox 20"/>
          <p:cNvSpPr txBox="1"/>
          <p:nvPr/>
        </p:nvSpPr>
        <p:spPr>
          <a:xfrm>
            <a:off x="374348" y="64869"/>
            <a:ext cx="4290855" cy="646331"/>
          </a:xfrm>
          <a:prstGeom prst="rect">
            <a:avLst/>
          </a:prstGeom>
          <a:noFill/>
        </p:spPr>
        <p:txBody>
          <a:bodyPr wrap="none" rtlCol="0">
            <a:spAutoFit/>
          </a:bodyPr>
          <a:lstStyle/>
          <a:p>
            <a:r>
              <a:rPr lang="en-US" sz="3600" dirty="0"/>
              <a:t>Balks from the stretch</a:t>
            </a:r>
          </a:p>
        </p:txBody>
      </p:sp>
    </p:spTree>
    <p:extLst>
      <p:ext uri="{BB962C8B-B14F-4D97-AF65-F5344CB8AC3E}">
        <p14:creationId xmlns:p14="http://schemas.microsoft.com/office/powerpoint/2010/main" val="184020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ppt_x"/>
                                          </p:val>
                                        </p:tav>
                                        <p:tav tm="100000">
                                          <p:val>
                                            <p:strVal val="#ppt_x"/>
                                          </p:val>
                                        </p:tav>
                                      </p:tavLst>
                                    </p:anim>
                                    <p:anim calcmode="lin" valueType="num">
                                      <p:cBhvr additive="base">
                                        <p:cTn id="7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fade">
                                      <p:cBhvr>
                                        <p:cTn id="86" dur="1000"/>
                                        <p:tgtEl>
                                          <p:spTgt spid="18"/>
                                        </p:tgtEl>
                                      </p:cBhvr>
                                    </p:animEffect>
                                    <p:anim calcmode="lin" valueType="num">
                                      <p:cBhvr>
                                        <p:cTn id="87" dur="1000" fill="hold"/>
                                        <p:tgtEl>
                                          <p:spTgt spid="18"/>
                                        </p:tgtEl>
                                        <p:attrNameLst>
                                          <p:attrName>ppt_x</p:attrName>
                                        </p:attrNameLst>
                                      </p:cBhvr>
                                      <p:tavLst>
                                        <p:tav tm="0">
                                          <p:val>
                                            <p:strVal val="#ppt_x"/>
                                          </p:val>
                                        </p:tav>
                                        <p:tav tm="100000">
                                          <p:val>
                                            <p:strVal val="#ppt_x"/>
                                          </p:val>
                                        </p:tav>
                                      </p:tavLst>
                                    </p:anim>
                                    <p:anim calcmode="lin" valueType="num">
                                      <p:cBhvr>
                                        <p:cTn id="8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5"/>
                                        </p:tgtEl>
                                        <p:attrNameLst>
                                          <p:attrName>style.visibility</p:attrName>
                                        </p:attrNameLst>
                                      </p:cBhvr>
                                      <p:to>
                                        <p:strVal val="visible"/>
                                      </p:to>
                                    </p:set>
                                    <p:animEffect transition="in" filter="fade">
                                      <p:cBhvr>
                                        <p:cTn id="93" dur="1000"/>
                                        <p:tgtEl>
                                          <p:spTgt spid="5"/>
                                        </p:tgtEl>
                                      </p:cBhvr>
                                    </p:animEffect>
                                    <p:anim calcmode="lin" valueType="num">
                                      <p:cBhvr>
                                        <p:cTn id="94" dur="1000" fill="hold"/>
                                        <p:tgtEl>
                                          <p:spTgt spid="5"/>
                                        </p:tgtEl>
                                        <p:attrNameLst>
                                          <p:attrName>ppt_x</p:attrName>
                                        </p:attrNameLst>
                                      </p:cBhvr>
                                      <p:tavLst>
                                        <p:tav tm="0">
                                          <p:val>
                                            <p:strVal val="#ppt_x"/>
                                          </p:val>
                                        </p:tav>
                                        <p:tav tm="100000">
                                          <p:val>
                                            <p:strVal val="#ppt_x"/>
                                          </p:val>
                                        </p:tav>
                                      </p:tavLst>
                                    </p:anim>
                                    <p:anim calcmode="lin" valueType="num">
                                      <p:cBhvr>
                                        <p:cTn id="9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086B07-F7AB-4E80-8622-08F2E918D9C6}"/>
              </a:ext>
            </a:extLst>
          </p:cNvPr>
          <p:cNvPicPr>
            <a:picLocks noChangeAspect="1"/>
          </p:cNvPicPr>
          <p:nvPr/>
        </p:nvPicPr>
        <p:blipFill rotWithShape="1">
          <a:blip r:embed="rId2"/>
          <a:srcRect l="19668" t="3674" r="20179" b="6122"/>
          <a:stretch/>
        </p:blipFill>
        <p:spPr>
          <a:xfrm>
            <a:off x="1676400" y="228600"/>
            <a:ext cx="5500397" cy="4639647"/>
          </a:xfrm>
          <a:prstGeom prst="rect">
            <a:avLst/>
          </a:prstGeom>
        </p:spPr>
      </p:pic>
    </p:spTree>
    <p:extLst>
      <p:ext uri="{BB962C8B-B14F-4D97-AF65-F5344CB8AC3E}">
        <p14:creationId xmlns:p14="http://schemas.microsoft.com/office/powerpoint/2010/main" val="3981004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21489"/>
            <a:ext cx="7772400" cy="1569660"/>
          </a:xfrm>
          <a:prstGeom prst="rect">
            <a:avLst/>
          </a:prstGeom>
          <a:noFill/>
        </p:spPr>
        <p:txBody>
          <a:bodyPr wrap="square" rtlCol="0">
            <a:spAutoFit/>
          </a:bodyPr>
          <a:lstStyle/>
          <a:p>
            <a:r>
              <a:rPr lang="en-US" sz="2400" dirty="0">
                <a:solidFill>
                  <a:srgbClr val="FFFF00"/>
                </a:solidFill>
              </a:rPr>
              <a:t>Failing to pitch to the batter when the entire non-pivot foot passes behind the perpendicular plane of the back edge of the pitcher’s plate except when throwing or feinting to second base.</a:t>
            </a:r>
          </a:p>
        </p:txBody>
      </p:sp>
      <p:sp>
        <p:nvSpPr>
          <p:cNvPr id="5" name="Rectangle 4"/>
          <p:cNvSpPr/>
          <p:nvPr/>
        </p:nvSpPr>
        <p:spPr>
          <a:xfrm rot="4061872">
            <a:off x="290209" y="4570382"/>
            <a:ext cx="3523659" cy="838200"/>
          </a:xfrm>
          <a:prstGeom prst="rect">
            <a:avLst/>
          </a:prstGeom>
          <a:gradFill>
            <a:gsLst>
              <a:gs pos="32000">
                <a:schemeClr val="accent1">
                  <a:tint val="66000"/>
                  <a:satMod val="160000"/>
                </a:schemeClr>
              </a:gs>
              <a:gs pos="72000">
                <a:schemeClr val="accent1">
                  <a:tint val="44500"/>
                  <a:satMod val="160000"/>
                </a:schemeClr>
              </a:gs>
              <a:gs pos="100000">
                <a:schemeClr val="accent1">
                  <a:tint val="23500"/>
                  <a:satMod val="160000"/>
                </a:schemeClr>
              </a:gs>
            </a:gsLst>
            <a:lin ang="5400000" scaled="0"/>
          </a:gradFill>
          <a:effectLst>
            <a:outerShdw blurRad="50800" dist="50800" dir="5400000" sx="103000" sy="103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descr="C:\Users\Barry\AppData\Local\Microsoft\Windows\Temporary Internet Files\Content.IE5\MPG8PURR\MC90019882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890569">
            <a:off x="510943" y="3488621"/>
            <a:ext cx="1427430" cy="14666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Barry\AppData\Local\Microsoft\Windows\Temporary Internet Files\Content.IE5\MPG8PURR\MC90019882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6494743">
            <a:off x="2258242" y="4593701"/>
            <a:ext cx="1427430" cy="1466661"/>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p:cNvCxnSpPr/>
          <p:nvPr/>
        </p:nvCxnSpPr>
        <p:spPr>
          <a:xfrm flipV="1">
            <a:off x="3276600" y="2438400"/>
            <a:ext cx="3124200" cy="1371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rot="20230443">
            <a:off x="3913416" y="2825669"/>
            <a:ext cx="1189172" cy="369332"/>
          </a:xfrm>
          <a:prstGeom prst="rect">
            <a:avLst/>
          </a:prstGeom>
          <a:noFill/>
        </p:spPr>
        <p:txBody>
          <a:bodyPr wrap="none" rtlCol="0">
            <a:spAutoFit/>
          </a:bodyPr>
          <a:lstStyle/>
          <a:p>
            <a:r>
              <a:rPr lang="en-US" dirty="0"/>
              <a:t>Must pitch</a:t>
            </a:r>
          </a:p>
        </p:txBody>
      </p:sp>
      <p:sp>
        <p:nvSpPr>
          <p:cNvPr id="11" name="TextBox 10"/>
          <p:cNvSpPr txBox="1"/>
          <p:nvPr/>
        </p:nvSpPr>
        <p:spPr>
          <a:xfrm>
            <a:off x="5127663" y="4419599"/>
            <a:ext cx="3661130" cy="646331"/>
          </a:xfrm>
          <a:prstGeom prst="rect">
            <a:avLst/>
          </a:prstGeom>
          <a:noFill/>
        </p:spPr>
        <p:txBody>
          <a:bodyPr wrap="none" rtlCol="0">
            <a:spAutoFit/>
          </a:bodyPr>
          <a:lstStyle/>
          <a:p>
            <a:r>
              <a:rPr lang="en-US" dirty="0"/>
              <a:t>Pick off attempt would be a  </a:t>
            </a:r>
            <a:r>
              <a:rPr lang="en-US" sz="3600" dirty="0"/>
              <a:t>Balk</a:t>
            </a:r>
          </a:p>
        </p:txBody>
      </p:sp>
      <p:sp>
        <p:nvSpPr>
          <p:cNvPr id="2" name="TextBox 1">
            <a:extLst>
              <a:ext uri="{FF2B5EF4-FFF2-40B4-BE49-F238E27FC236}">
                <a16:creationId xmlns:a16="http://schemas.microsoft.com/office/drawing/2014/main" id="{80CE8389-E128-44B8-BD81-964742C12420}"/>
              </a:ext>
            </a:extLst>
          </p:cNvPr>
          <p:cNvSpPr txBox="1"/>
          <p:nvPr/>
        </p:nvSpPr>
        <p:spPr>
          <a:xfrm>
            <a:off x="838200" y="2133600"/>
            <a:ext cx="2121093" cy="369332"/>
          </a:xfrm>
          <a:prstGeom prst="rect">
            <a:avLst/>
          </a:prstGeom>
          <a:noFill/>
        </p:spPr>
        <p:txBody>
          <a:bodyPr wrap="none" rtlCol="0">
            <a:spAutoFit/>
          </a:bodyPr>
          <a:lstStyle/>
          <a:p>
            <a:r>
              <a:rPr lang="en-US" dirty="0"/>
              <a:t>Left-Handed pitcher</a:t>
            </a:r>
          </a:p>
        </p:txBody>
      </p:sp>
    </p:spTree>
    <p:extLst>
      <p:ext uri="{BB962C8B-B14F-4D97-AF65-F5344CB8AC3E}">
        <p14:creationId xmlns:p14="http://schemas.microsoft.com/office/powerpoint/2010/main" val="117170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80">
                                          <p:stCondLst>
                                            <p:cond delay="0"/>
                                          </p:stCondLst>
                                        </p:cTn>
                                        <p:tgtEl>
                                          <p:spTgt spid="11"/>
                                        </p:tgtEl>
                                      </p:cBhvr>
                                    </p:animEffect>
                                    <p:anim calcmode="lin" valueType="num">
                                      <p:cBhvr>
                                        <p:cTn id="15"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0" dur="26">
                                          <p:stCondLst>
                                            <p:cond delay="650"/>
                                          </p:stCondLst>
                                        </p:cTn>
                                        <p:tgtEl>
                                          <p:spTgt spid="11"/>
                                        </p:tgtEl>
                                      </p:cBhvr>
                                      <p:to x="100000" y="60000"/>
                                    </p:animScale>
                                    <p:animScale>
                                      <p:cBhvr>
                                        <p:cTn id="21" dur="166" decel="50000">
                                          <p:stCondLst>
                                            <p:cond delay="676"/>
                                          </p:stCondLst>
                                        </p:cTn>
                                        <p:tgtEl>
                                          <p:spTgt spid="11"/>
                                        </p:tgtEl>
                                      </p:cBhvr>
                                      <p:to x="100000" y="100000"/>
                                    </p:animScale>
                                    <p:animScale>
                                      <p:cBhvr>
                                        <p:cTn id="22" dur="26">
                                          <p:stCondLst>
                                            <p:cond delay="1312"/>
                                          </p:stCondLst>
                                        </p:cTn>
                                        <p:tgtEl>
                                          <p:spTgt spid="11"/>
                                        </p:tgtEl>
                                      </p:cBhvr>
                                      <p:to x="100000" y="80000"/>
                                    </p:animScale>
                                    <p:animScale>
                                      <p:cBhvr>
                                        <p:cTn id="23" dur="166" decel="50000">
                                          <p:stCondLst>
                                            <p:cond delay="1338"/>
                                          </p:stCondLst>
                                        </p:cTn>
                                        <p:tgtEl>
                                          <p:spTgt spid="11"/>
                                        </p:tgtEl>
                                      </p:cBhvr>
                                      <p:to x="100000" y="100000"/>
                                    </p:animScale>
                                    <p:animScale>
                                      <p:cBhvr>
                                        <p:cTn id="24" dur="26">
                                          <p:stCondLst>
                                            <p:cond delay="1642"/>
                                          </p:stCondLst>
                                        </p:cTn>
                                        <p:tgtEl>
                                          <p:spTgt spid="11"/>
                                        </p:tgtEl>
                                      </p:cBhvr>
                                      <p:to x="100000" y="90000"/>
                                    </p:animScale>
                                    <p:animScale>
                                      <p:cBhvr>
                                        <p:cTn id="25" dur="166" decel="50000">
                                          <p:stCondLst>
                                            <p:cond delay="1668"/>
                                          </p:stCondLst>
                                        </p:cTn>
                                        <p:tgtEl>
                                          <p:spTgt spid="11"/>
                                        </p:tgtEl>
                                      </p:cBhvr>
                                      <p:to x="100000" y="100000"/>
                                    </p:animScale>
                                    <p:animScale>
                                      <p:cBhvr>
                                        <p:cTn id="26" dur="26">
                                          <p:stCondLst>
                                            <p:cond delay="1808"/>
                                          </p:stCondLst>
                                        </p:cTn>
                                        <p:tgtEl>
                                          <p:spTgt spid="11"/>
                                        </p:tgtEl>
                                      </p:cBhvr>
                                      <p:to x="100000" y="95000"/>
                                    </p:animScale>
                                    <p:animScale>
                                      <p:cBhvr>
                                        <p:cTn id="27"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1.gstatic.com/images?q=tbn:ANd9GcSOM59HT3tD7xrPHzAqxr_yFKuz-f2qtpivU9NoYUJ1FENw-qH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76200"/>
            <a:ext cx="5867400" cy="6329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756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E6515AF-F0A7-4B2C-95F0-828CAE8A8991}"/>
              </a:ext>
            </a:extLst>
          </p:cNvPr>
          <p:cNvSpPr txBox="1"/>
          <p:nvPr/>
        </p:nvSpPr>
        <p:spPr>
          <a:xfrm>
            <a:off x="685800" y="1066800"/>
            <a:ext cx="6574871" cy="2023631"/>
          </a:xfrm>
          <a:prstGeom prst="rect">
            <a:avLst/>
          </a:prstGeom>
          <a:noFill/>
        </p:spPr>
        <p:txBody>
          <a:bodyPr wrap="square">
            <a:spAutoFit/>
          </a:bodyPr>
          <a:lstStyle/>
          <a:p>
            <a:pPr algn="l"/>
            <a:r>
              <a:rPr lang="en-US" sz="1600" b="1" i="1" dirty="0">
                <a:latin typeface="Helvetica Neue"/>
              </a:rPr>
              <a:t>From the Windup Position, the pitcher may:</a:t>
            </a:r>
          </a:p>
          <a:p>
            <a:pPr algn="l"/>
            <a:endParaRPr lang="en-US" sz="1600" dirty="0">
              <a:latin typeface="Helvetica Neue"/>
            </a:endParaRPr>
          </a:p>
          <a:p>
            <a:pPr algn="l"/>
            <a:r>
              <a:rPr lang="en-US" sz="1600" dirty="0">
                <a:latin typeface="Helvetica Neue"/>
              </a:rPr>
              <a:t>	(1) deliver the ball to the batter, or</a:t>
            </a:r>
          </a:p>
          <a:p>
            <a:pPr algn="l"/>
            <a:r>
              <a:rPr lang="en-US" sz="1600" b="1" i="1" dirty="0">
                <a:latin typeface="Helvetica Neue"/>
              </a:rPr>
              <a:t>	(2) step and throw to a base in an attempt to pick-off a 	runner, or</a:t>
            </a:r>
            <a:endParaRPr lang="en-US" sz="1600" dirty="0">
              <a:latin typeface="Helvetica Neue"/>
            </a:endParaRPr>
          </a:p>
          <a:p>
            <a:pPr algn="l"/>
            <a:r>
              <a:rPr lang="en-US" sz="1600" dirty="0">
                <a:latin typeface="Helvetica Neue"/>
              </a:rPr>
              <a:t>	(3) disengage the rubber (if he does he must drop his hand 	to his sides).</a:t>
            </a:r>
          </a:p>
          <a:p>
            <a:pPr algn="l"/>
            <a:endParaRPr lang="en-US" sz="1350" dirty="0">
              <a:solidFill>
                <a:srgbClr val="232323"/>
              </a:solidFill>
              <a:latin typeface="Helvetica Neue"/>
            </a:endParaRPr>
          </a:p>
        </p:txBody>
      </p:sp>
      <p:sp>
        <p:nvSpPr>
          <p:cNvPr id="6" name="TextBox 5">
            <a:extLst>
              <a:ext uri="{FF2B5EF4-FFF2-40B4-BE49-F238E27FC236}">
                <a16:creationId xmlns:a16="http://schemas.microsoft.com/office/drawing/2014/main" id="{BB1D6973-40E7-4C4C-8A0B-57986A30B289}"/>
              </a:ext>
            </a:extLst>
          </p:cNvPr>
          <p:cNvSpPr txBox="1"/>
          <p:nvPr/>
        </p:nvSpPr>
        <p:spPr>
          <a:xfrm>
            <a:off x="2667000" y="484179"/>
            <a:ext cx="3310522" cy="461665"/>
          </a:xfrm>
          <a:prstGeom prst="rect">
            <a:avLst/>
          </a:prstGeom>
          <a:noFill/>
        </p:spPr>
        <p:txBody>
          <a:bodyPr wrap="none" rtlCol="0">
            <a:spAutoFit/>
          </a:bodyPr>
          <a:lstStyle/>
          <a:p>
            <a:r>
              <a:rPr lang="en-US" sz="2400" b="1" dirty="0"/>
              <a:t>For all other than NFHS</a:t>
            </a:r>
          </a:p>
        </p:txBody>
      </p:sp>
      <p:sp>
        <p:nvSpPr>
          <p:cNvPr id="8" name="TextBox 7">
            <a:extLst>
              <a:ext uri="{FF2B5EF4-FFF2-40B4-BE49-F238E27FC236}">
                <a16:creationId xmlns:a16="http://schemas.microsoft.com/office/drawing/2014/main" id="{C44AB6A5-7ACC-42C3-A199-E344B8320165}"/>
              </a:ext>
            </a:extLst>
          </p:cNvPr>
          <p:cNvSpPr txBox="1"/>
          <p:nvPr/>
        </p:nvSpPr>
        <p:spPr>
          <a:xfrm>
            <a:off x="551576" y="3090431"/>
            <a:ext cx="8040848" cy="1815882"/>
          </a:xfrm>
          <a:prstGeom prst="rect">
            <a:avLst/>
          </a:prstGeom>
          <a:noFill/>
        </p:spPr>
        <p:txBody>
          <a:bodyPr wrap="square">
            <a:spAutoFit/>
          </a:bodyPr>
          <a:lstStyle/>
          <a:p>
            <a:pPr algn="l"/>
            <a:r>
              <a:rPr lang="en-US" sz="1600" dirty="0">
                <a:latin typeface="Helvetica Neue"/>
              </a:rPr>
              <a:t>At any time during the pitcher’s preliminary movements, and until his natural pitching motion commits him to the pitch, he may throw to any base provided he steps directly toward such base before making the throw.</a:t>
            </a:r>
          </a:p>
          <a:p>
            <a:pPr algn="l"/>
            <a:r>
              <a:rPr lang="en-US" sz="1600" dirty="0">
                <a:latin typeface="Helvetica Neue"/>
              </a:rPr>
              <a:t> </a:t>
            </a:r>
          </a:p>
          <a:p>
            <a:pPr algn="l"/>
            <a:r>
              <a:rPr lang="en-US" sz="1600" dirty="0">
                <a:latin typeface="Helvetica Neue"/>
              </a:rPr>
              <a:t>Rule 8.01© Comment: The pitcher shall step ahead of the throw.  A snap throw followed by the step directly toward the base is a balk.</a:t>
            </a:r>
          </a:p>
          <a:p>
            <a:pPr algn="l"/>
            <a:r>
              <a:rPr lang="en-US" sz="1600" dirty="0">
                <a:solidFill>
                  <a:srgbClr val="232323"/>
                </a:solidFill>
                <a:latin typeface="Helvetica Neue"/>
              </a:rPr>
              <a:t> </a:t>
            </a:r>
          </a:p>
        </p:txBody>
      </p:sp>
    </p:spTree>
    <p:extLst>
      <p:ext uri="{BB962C8B-B14F-4D97-AF65-F5344CB8AC3E}">
        <p14:creationId xmlns:p14="http://schemas.microsoft.com/office/powerpoint/2010/main" val="1429317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58724"/>
            <a:ext cx="8077200" cy="1673352"/>
          </a:xfrm>
        </p:spPr>
        <p:txBody>
          <a:bodyPr/>
          <a:lstStyle/>
          <a:p>
            <a:r>
              <a:rPr lang="en-US" dirty="0"/>
              <a:t>Conferences</a:t>
            </a:r>
          </a:p>
        </p:txBody>
      </p:sp>
      <p:sp>
        <p:nvSpPr>
          <p:cNvPr id="3" name="Content Placeholder 2"/>
          <p:cNvSpPr>
            <a:spLocks noGrp="1"/>
          </p:cNvSpPr>
          <p:nvPr>
            <p:ph type="subTitle" idx="1"/>
          </p:nvPr>
        </p:nvSpPr>
        <p:spPr>
          <a:xfrm>
            <a:off x="685800" y="1697967"/>
            <a:ext cx="8077200" cy="381000"/>
          </a:xfrm>
        </p:spPr>
        <p:txBody>
          <a:bodyPr>
            <a:noAutofit/>
          </a:bodyPr>
          <a:lstStyle/>
          <a:p>
            <a:r>
              <a:rPr lang="en-US" sz="2400" dirty="0"/>
              <a:t>Removing the pitcher does not count as a conference</a:t>
            </a:r>
          </a:p>
        </p:txBody>
      </p:sp>
      <p:sp>
        <p:nvSpPr>
          <p:cNvPr id="4" name="Content Placeholder 2">
            <a:extLst>
              <a:ext uri="{FF2B5EF4-FFF2-40B4-BE49-F238E27FC236}">
                <a16:creationId xmlns:a16="http://schemas.microsoft.com/office/drawing/2014/main" id="{DDF5F335-819A-4388-AA93-6CD54FD0DE76}"/>
              </a:ext>
            </a:extLst>
          </p:cNvPr>
          <p:cNvSpPr txBox="1">
            <a:spLocks/>
          </p:cNvSpPr>
          <p:nvPr/>
        </p:nvSpPr>
        <p:spPr>
          <a:xfrm>
            <a:off x="692727" y="2132076"/>
            <a:ext cx="8077200" cy="381000"/>
          </a:xfrm>
          <a:prstGeom prst="rect">
            <a:avLst/>
          </a:prstGeom>
        </p:spPr>
        <p:txBody>
          <a:bodyPr vert="horz" lIns="118872" tIns="0" rIns="45720" bIns="0" rtlCol="0" anchor="b">
            <a:noAutofit/>
          </a:bodyPr>
          <a:lstStyle>
            <a:lvl1pPr marL="0" indent="0" algn="l" rtl="0" eaLnBrk="1" latinLnBrk="0" hangingPunct="1">
              <a:spcBef>
                <a:spcPts val="0"/>
              </a:spcBef>
              <a:buClr>
                <a:schemeClr val="accent1"/>
              </a:buClr>
              <a:buSzPct val="80000"/>
              <a:buFont typeface="Wingdings 2"/>
              <a:buNone/>
              <a:defRPr kumimoji="0" sz="2000" kern="1200">
                <a:solidFill>
                  <a:srgbClr val="FFFFFF"/>
                </a:solidFill>
                <a:latin typeface="Arial" pitchFamily="34" charset="0"/>
                <a:ea typeface="+mn-ea"/>
                <a:cs typeface="Arial" pitchFamily="34" charset="0"/>
              </a:defRPr>
            </a:lvl1pPr>
            <a:lvl2pPr marL="457200" indent="0" algn="ctr" rtl="0" eaLnBrk="1" latinLnBrk="0" hangingPunct="1">
              <a:spcBef>
                <a:spcPct val="20000"/>
              </a:spcBef>
              <a:buClr>
                <a:schemeClr val="accent2"/>
              </a:buClr>
              <a:buSzPct val="90000"/>
              <a:buFont typeface="Wingdings"/>
              <a:buNone/>
              <a:defRPr kumimoji="0" sz="2800" kern="1200">
                <a:solidFill>
                  <a:schemeClr val="tx1">
                    <a:tint val="75000"/>
                  </a:schemeClr>
                </a:solidFill>
                <a:latin typeface="Arial" pitchFamily="34" charset="0"/>
                <a:ea typeface="+mn-ea"/>
                <a:cs typeface="Arial" pitchFamily="34" charset="0"/>
              </a:defRPr>
            </a:lvl2pPr>
            <a:lvl3pPr marL="914400" indent="0" algn="ctr" rtl="0" eaLnBrk="1" latinLnBrk="0" hangingPunct="1">
              <a:spcBef>
                <a:spcPct val="20000"/>
              </a:spcBef>
              <a:buClr>
                <a:schemeClr val="accent3"/>
              </a:buClr>
              <a:buFont typeface="Arial"/>
              <a:buNone/>
              <a:defRPr kumimoji="0" sz="2400" kern="1200">
                <a:solidFill>
                  <a:schemeClr val="tx1">
                    <a:tint val="75000"/>
                  </a:schemeClr>
                </a:solidFill>
                <a:latin typeface="Arial" pitchFamily="34" charset="0"/>
                <a:ea typeface="+mn-ea"/>
                <a:cs typeface="Arial" pitchFamily="34" charset="0"/>
              </a:defRPr>
            </a:lvl3pPr>
            <a:lvl4pPr marL="1371600" indent="0" algn="ctr" rtl="0" eaLnBrk="1" latinLnBrk="0" hangingPunct="1">
              <a:spcBef>
                <a:spcPct val="20000"/>
              </a:spcBef>
              <a:buClr>
                <a:schemeClr val="accent4"/>
              </a:buClr>
              <a:buFont typeface="Arial"/>
              <a:buNone/>
              <a:defRPr kumimoji="0" sz="2000" kern="1200">
                <a:solidFill>
                  <a:schemeClr val="tx1">
                    <a:tint val="75000"/>
                  </a:schemeClr>
                </a:solidFill>
                <a:latin typeface="Arial" pitchFamily="34" charset="0"/>
                <a:ea typeface="+mn-ea"/>
                <a:cs typeface="Arial" pitchFamily="34" charset="0"/>
              </a:defRPr>
            </a:lvl4pPr>
            <a:lvl5pPr marL="1828800" indent="0" algn="ctr" rtl="0" eaLnBrk="1" latinLnBrk="0" hangingPunct="1">
              <a:spcBef>
                <a:spcPct val="20000"/>
              </a:spcBef>
              <a:buClr>
                <a:schemeClr val="accent5"/>
              </a:buClr>
              <a:buFont typeface="Wingdings 3"/>
              <a:buNone/>
              <a:defRPr kumimoji="0" lang="en-US" sz="2000" kern="1200">
                <a:solidFill>
                  <a:schemeClr val="tx1">
                    <a:tint val="75000"/>
                  </a:schemeClr>
                </a:solidFill>
                <a:latin typeface="Arial" pitchFamily="34" charset="0"/>
                <a:ea typeface="+mn-ea"/>
                <a:cs typeface="Arial" pitchFamily="34" charset="0"/>
              </a:defRPr>
            </a:lvl5pPr>
            <a:lvl6pPr marL="2286000" indent="0" algn="ctr" rtl="0" eaLnBrk="1" latinLnBrk="0" hangingPunct="1">
              <a:spcBef>
                <a:spcPct val="20000"/>
              </a:spcBef>
              <a:buClr>
                <a:schemeClr val="accent6"/>
              </a:buClr>
              <a:buSzPct val="100000"/>
              <a:buFont typeface="Wingdings 2"/>
              <a:buNone/>
              <a:defRPr kumimoji="0" sz="2000" kern="1200">
                <a:solidFill>
                  <a:schemeClr val="tx1">
                    <a:tint val="75000"/>
                  </a:schemeClr>
                </a:solidFill>
                <a:latin typeface="+mn-lt"/>
                <a:ea typeface="+mn-ea"/>
                <a:cs typeface="+mn-cs"/>
              </a:defRPr>
            </a:lvl6pPr>
            <a:lvl7pPr marL="2743200" indent="0" algn="ctr" rtl="0" eaLnBrk="1" latinLnBrk="0" hangingPunct="1">
              <a:spcBef>
                <a:spcPct val="20000"/>
              </a:spcBef>
              <a:buClr>
                <a:schemeClr val="accent1"/>
              </a:buClr>
              <a:buSzPct val="100000"/>
              <a:buFont typeface="Wingdings 2"/>
              <a:buNone/>
              <a:defRPr kumimoji="0" sz="1800" kern="1200">
                <a:solidFill>
                  <a:schemeClr val="tx1">
                    <a:tint val="75000"/>
                  </a:schemeClr>
                </a:solidFill>
                <a:latin typeface="+mn-lt"/>
                <a:ea typeface="+mn-ea"/>
                <a:cs typeface="+mn-cs"/>
              </a:defRPr>
            </a:lvl7pPr>
            <a:lvl8pPr marL="3200400" indent="0" algn="ctr" rtl="0" eaLnBrk="1" latinLnBrk="0" hangingPunct="1">
              <a:spcBef>
                <a:spcPct val="20000"/>
              </a:spcBef>
              <a:buClr>
                <a:schemeClr val="accent2"/>
              </a:buClr>
              <a:buFont typeface="Wingdings 2" pitchFamily="18" charset="2"/>
              <a:buNone/>
              <a:defRPr kumimoji="0" sz="1800" kern="1200">
                <a:solidFill>
                  <a:schemeClr val="tx1">
                    <a:tint val="75000"/>
                  </a:schemeClr>
                </a:solidFill>
                <a:latin typeface="+mn-lt"/>
                <a:ea typeface="+mn-ea"/>
                <a:cs typeface="+mn-cs"/>
              </a:defRPr>
            </a:lvl8pPr>
            <a:lvl9pPr marL="3657600" indent="0" algn="ctr" rtl="0" eaLnBrk="1" latinLnBrk="0" hangingPunct="1">
              <a:spcBef>
                <a:spcPct val="20000"/>
              </a:spcBef>
              <a:buClr>
                <a:schemeClr val="accent3"/>
              </a:buClr>
              <a:buFont typeface="Wingdings 2" pitchFamily="18" charset="2"/>
              <a:buNone/>
              <a:defRPr kumimoji="0" sz="1800" kern="1200" baseline="0">
                <a:solidFill>
                  <a:schemeClr val="tx1">
                    <a:tint val="75000"/>
                  </a:schemeClr>
                </a:solidFill>
                <a:latin typeface="+mn-lt"/>
                <a:ea typeface="+mn-ea"/>
                <a:cs typeface="+mn-cs"/>
              </a:defRPr>
            </a:lvl9pPr>
            <a:extLst/>
          </a:lstStyle>
          <a:p>
            <a:r>
              <a:rPr lang="en-US" sz="2400" dirty="0"/>
              <a:t>Three defensive conferences, plus one per extra inning</a:t>
            </a:r>
          </a:p>
        </p:txBody>
      </p:sp>
      <p:sp>
        <p:nvSpPr>
          <p:cNvPr id="5" name="Content Placeholder 2">
            <a:extLst>
              <a:ext uri="{FF2B5EF4-FFF2-40B4-BE49-F238E27FC236}">
                <a16:creationId xmlns:a16="http://schemas.microsoft.com/office/drawing/2014/main" id="{C3F5015F-55A8-45D6-91FD-5D4EFD1770A5}"/>
              </a:ext>
            </a:extLst>
          </p:cNvPr>
          <p:cNvSpPr txBox="1">
            <a:spLocks/>
          </p:cNvSpPr>
          <p:nvPr/>
        </p:nvSpPr>
        <p:spPr>
          <a:xfrm>
            <a:off x="692727" y="2667000"/>
            <a:ext cx="8077200" cy="381000"/>
          </a:xfrm>
          <a:prstGeom prst="rect">
            <a:avLst/>
          </a:prstGeom>
        </p:spPr>
        <p:txBody>
          <a:bodyPr vert="horz" lIns="118872" tIns="0" rIns="45720" bIns="0" rtlCol="0" anchor="b">
            <a:noAutofit/>
          </a:bodyPr>
          <a:lstStyle>
            <a:lvl1pPr marL="0" indent="0" algn="l" rtl="0" eaLnBrk="1" latinLnBrk="0" hangingPunct="1">
              <a:spcBef>
                <a:spcPts val="0"/>
              </a:spcBef>
              <a:buClr>
                <a:schemeClr val="accent1"/>
              </a:buClr>
              <a:buSzPct val="80000"/>
              <a:buFont typeface="Wingdings 2"/>
              <a:buNone/>
              <a:defRPr kumimoji="0" sz="2000" kern="1200">
                <a:solidFill>
                  <a:srgbClr val="FFFFFF"/>
                </a:solidFill>
                <a:latin typeface="Arial" pitchFamily="34" charset="0"/>
                <a:ea typeface="+mn-ea"/>
                <a:cs typeface="Arial" pitchFamily="34" charset="0"/>
              </a:defRPr>
            </a:lvl1pPr>
            <a:lvl2pPr marL="457200" indent="0" algn="ctr" rtl="0" eaLnBrk="1" latinLnBrk="0" hangingPunct="1">
              <a:spcBef>
                <a:spcPct val="20000"/>
              </a:spcBef>
              <a:buClr>
                <a:schemeClr val="accent2"/>
              </a:buClr>
              <a:buSzPct val="90000"/>
              <a:buFont typeface="Wingdings"/>
              <a:buNone/>
              <a:defRPr kumimoji="0" sz="2800" kern="1200">
                <a:solidFill>
                  <a:schemeClr val="tx1">
                    <a:tint val="75000"/>
                  </a:schemeClr>
                </a:solidFill>
                <a:latin typeface="Arial" pitchFamily="34" charset="0"/>
                <a:ea typeface="+mn-ea"/>
                <a:cs typeface="Arial" pitchFamily="34" charset="0"/>
              </a:defRPr>
            </a:lvl2pPr>
            <a:lvl3pPr marL="914400" indent="0" algn="ctr" rtl="0" eaLnBrk="1" latinLnBrk="0" hangingPunct="1">
              <a:spcBef>
                <a:spcPct val="20000"/>
              </a:spcBef>
              <a:buClr>
                <a:schemeClr val="accent3"/>
              </a:buClr>
              <a:buFont typeface="Arial"/>
              <a:buNone/>
              <a:defRPr kumimoji="0" sz="2400" kern="1200">
                <a:solidFill>
                  <a:schemeClr val="tx1">
                    <a:tint val="75000"/>
                  </a:schemeClr>
                </a:solidFill>
                <a:latin typeface="Arial" pitchFamily="34" charset="0"/>
                <a:ea typeface="+mn-ea"/>
                <a:cs typeface="Arial" pitchFamily="34" charset="0"/>
              </a:defRPr>
            </a:lvl3pPr>
            <a:lvl4pPr marL="1371600" indent="0" algn="ctr" rtl="0" eaLnBrk="1" latinLnBrk="0" hangingPunct="1">
              <a:spcBef>
                <a:spcPct val="20000"/>
              </a:spcBef>
              <a:buClr>
                <a:schemeClr val="accent4"/>
              </a:buClr>
              <a:buFont typeface="Arial"/>
              <a:buNone/>
              <a:defRPr kumimoji="0" sz="2000" kern="1200">
                <a:solidFill>
                  <a:schemeClr val="tx1">
                    <a:tint val="75000"/>
                  </a:schemeClr>
                </a:solidFill>
                <a:latin typeface="Arial" pitchFamily="34" charset="0"/>
                <a:ea typeface="+mn-ea"/>
                <a:cs typeface="Arial" pitchFamily="34" charset="0"/>
              </a:defRPr>
            </a:lvl4pPr>
            <a:lvl5pPr marL="1828800" indent="0" algn="ctr" rtl="0" eaLnBrk="1" latinLnBrk="0" hangingPunct="1">
              <a:spcBef>
                <a:spcPct val="20000"/>
              </a:spcBef>
              <a:buClr>
                <a:schemeClr val="accent5"/>
              </a:buClr>
              <a:buFont typeface="Wingdings 3"/>
              <a:buNone/>
              <a:defRPr kumimoji="0" lang="en-US" sz="2000" kern="1200">
                <a:solidFill>
                  <a:schemeClr val="tx1">
                    <a:tint val="75000"/>
                  </a:schemeClr>
                </a:solidFill>
                <a:latin typeface="Arial" pitchFamily="34" charset="0"/>
                <a:ea typeface="+mn-ea"/>
                <a:cs typeface="Arial" pitchFamily="34" charset="0"/>
              </a:defRPr>
            </a:lvl5pPr>
            <a:lvl6pPr marL="2286000" indent="0" algn="ctr" rtl="0" eaLnBrk="1" latinLnBrk="0" hangingPunct="1">
              <a:spcBef>
                <a:spcPct val="20000"/>
              </a:spcBef>
              <a:buClr>
                <a:schemeClr val="accent6"/>
              </a:buClr>
              <a:buSzPct val="100000"/>
              <a:buFont typeface="Wingdings 2"/>
              <a:buNone/>
              <a:defRPr kumimoji="0" sz="2000" kern="1200">
                <a:solidFill>
                  <a:schemeClr val="tx1">
                    <a:tint val="75000"/>
                  </a:schemeClr>
                </a:solidFill>
                <a:latin typeface="+mn-lt"/>
                <a:ea typeface="+mn-ea"/>
                <a:cs typeface="+mn-cs"/>
              </a:defRPr>
            </a:lvl6pPr>
            <a:lvl7pPr marL="2743200" indent="0" algn="ctr" rtl="0" eaLnBrk="1" latinLnBrk="0" hangingPunct="1">
              <a:spcBef>
                <a:spcPct val="20000"/>
              </a:spcBef>
              <a:buClr>
                <a:schemeClr val="accent1"/>
              </a:buClr>
              <a:buSzPct val="100000"/>
              <a:buFont typeface="Wingdings 2"/>
              <a:buNone/>
              <a:defRPr kumimoji="0" sz="1800" kern="1200">
                <a:solidFill>
                  <a:schemeClr val="tx1">
                    <a:tint val="75000"/>
                  </a:schemeClr>
                </a:solidFill>
                <a:latin typeface="+mn-lt"/>
                <a:ea typeface="+mn-ea"/>
                <a:cs typeface="+mn-cs"/>
              </a:defRPr>
            </a:lvl7pPr>
            <a:lvl8pPr marL="3200400" indent="0" algn="ctr" rtl="0" eaLnBrk="1" latinLnBrk="0" hangingPunct="1">
              <a:spcBef>
                <a:spcPct val="20000"/>
              </a:spcBef>
              <a:buClr>
                <a:schemeClr val="accent2"/>
              </a:buClr>
              <a:buFont typeface="Wingdings 2" pitchFamily="18" charset="2"/>
              <a:buNone/>
              <a:defRPr kumimoji="0" sz="1800" kern="1200">
                <a:solidFill>
                  <a:schemeClr val="tx1">
                    <a:tint val="75000"/>
                  </a:schemeClr>
                </a:solidFill>
                <a:latin typeface="+mn-lt"/>
                <a:ea typeface="+mn-ea"/>
                <a:cs typeface="+mn-cs"/>
              </a:defRPr>
            </a:lvl8pPr>
            <a:lvl9pPr marL="3657600" indent="0" algn="ctr" rtl="0" eaLnBrk="1" latinLnBrk="0" hangingPunct="1">
              <a:spcBef>
                <a:spcPct val="20000"/>
              </a:spcBef>
              <a:buClr>
                <a:schemeClr val="accent3"/>
              </a:buClr>
              <a:buFont typeface="Wingdings 2" pitchFamily="18" charset="2"/>
              <a:buNone/>
              <a:defRPr kumimoji="0" sz="1800" kern="1200" baseline="0">
                <a:solidFill>
                  <a:schemeClr val="tx1">
                    <a:tint val="75000"/>
                  </a:schemeClr>
                </a:solidFill>
                <a:latin typeface="+mn-lt"/>
                <a:ea typeface="+mn-ea"/>
                <a:cs typeface="+mn-cs"/>
              </a:defRPr>
            </a:lvl9pPr>
            <a:extLst/>
          </a:lstStyle>
          <a:p>
            <a:r>
              <a:rPr lang="en-US" sz="2400" dirty="0"/>
              <a:t>Time is called once umpire awards the conference</a:t>
            </a:r>
          </a:p>
        </p:txBody>
      </p:sp>
      <p:sp>
        <p:nvSpPr>
          <p:cNvPr id="6" name="Content Placeholder 2">
            <a:extLst>
              <a:ext uri="{FF2B5EF4-FFF2-40B4-BE49-F238E27FC236}">
                <a16:creationId xmlns:a16="http://schemas.microsoft.com/office/drawing/2014/main" id="{F03DDD53-0879-41BB-BD90-5E100D88F49D}"/>
              </a:ext>
            </a:extLst>
          </p:cNvPr>
          <p:cNvSpPr txBox="1">
            <a:spLocks/>
          </p:cNvSpPr>
          <p:nvPr/>
        </p:nvSpPr>
        <p:spPr>
          <a:xfrm>
            <a:off x="722745" y="3505200"/>
            <a:ext cx="8077200" cy="381000"/>
          </a:xfrm>
          <a:prstGeom prst="rect">
            <a:avLst/>
          </a:prstGeom>
        </p:spPr>
        <p:txBody>
          <a:bodyPr vert="horz" lIns="118872" tIns="0" rIns="45720" bIns="0" rtlCol="0" anchor="b">
            <a:noAutofit/>
          </a:bodyPr>
          <a:lstStyle>
            <a:lvl1pPr marL="0" indent="0" algn="l" rtl="0" eaLnBrk="1" latinLnBrk="0" hangingPunct="1">
              <a:spcBef>
                <a:spcPts val="0"/>
              </a:spcBef>
              <a:buClr>
                <a:schemeClr val="accent1"/>
              </a:buClr>
              <a:buSzPct val="80000"/>
              <a:buFont typeface="Wingdings 2"/>
              <a:buNone/>
              <a:defRPr kumimoji="0" sz="2000" kern="1200">
                <a:solidFill>
                  <a:srgbClr val="FFFFFF"/>
                </a:solidFill>
                <a:latin typeface="Arial" pitchFamily="34" charset="0"/>
                <a:ea typeface="+mn-ea"/>
                <a:cs typeface="Arial" pitchFamily="34" charset="0"/>
              </a:defRPr>
            </a:lvl1pPr>
            <a:lvl2pPr marL="457200" indent="0" algn="ctr" rtl="0" eaLnBrk="1" latinLnBrk="0" hangingPunct="1">
              <a:spcBef>
                <a:spcPct val="20000"/>
              </a:spcBef>
              <a:buClr>
                <a:schemeClr val="accent2"/>
              </a:buClr>
              <a:buSzPct val="90000"/>
              <a:buFont typeface="Wingdings"/>
              <a:buNone/>
              <a:defRPr kumimoji="0" sz="2800" kern="1200">
                <a:solidFill>
                  <a:schemeClr val="tx1">
                    <a:tint val="75000"/>
                  </a:schemeClr>
                </a:solidFill>
                <a:latin typeface="Arial" pitchFamily="34" charset="0"/>
                <a:ea typeface="+mn-ea"/>
                <a:cs typeface="Arial" pitchFamily="34" charset="0"/>
              </a:defRPr>
            </a:lvl2pPr>
            <a:lvl3pPr marL="914400" indent="0" algn="ctr" rtl="0" eaLnBrk="1" latinLnBrk="0" hangingPunct="1">
              <a:spcBef>
                <a:spcPct val="20000"/>
              </a:spcBef>
              <a:buClr>
                <a:schemeClr val="accent3"/>
              </a:buClr>
              <a:buFont typeface="Arial"/>
              <a:buNone/>
              <a:defRPr kumimoji="0" sz="2400" kern="1200">
                <a:solidFill>
                  <a:schemeClr val="tx1">
                    <a:tint val="75000"/>
                  </a:schemeClr>
                </a:solidFill>
                <a:latin typeface="Arial" pitchFamily="34" charset="0"/>
                <a:ea typeface="+mn-ea"/>
                <a:cs typeface="Arial" pitchFamily="34" charset="0"/>
              </a:defRPr>
            </a:lvl3pPr>
            <a:lvl4pPr marL="1371600" indent="0" algn="ctr" rtl="0" eaLnBrk="1" latinLnBrk="0" hangingPunct="1">
              <a:spcBef>
                <a:spcPct val="20000"/>
              </a:spcBef>
              <a:buClr>
                <a:schemeClr val="accent4"/>
              </a:buClr>
              <a:buFont typeface="Arial"/>
              <a:buNone/>
              <a:defRPr kumimoji="0" sz="2000" kern="1200">
                <a:solidFill>
                  <a:schemeClr val="tx1">
                    <a:tint val="75000"/>
                  </a:schemeClr>
                </a:solidFill>
                <a:latin typeface="Arial" pitchFamily="34" charset="0"/>
                <a:ea typeface="+mn-ea"/>
                <a:cs typeface="Arial" pitchFamily="34" charset="0"/>
              </a:defRPr>
            </a:lvl4pPr>
            <a:lvl5pPr marL="1828800" indent="0" algn="ctr" rtl="0" eaLnBrk="1" latinLnBrk="0" hangingPunct="1">
              <a:spcBef>
                <a:spcPct val="20000"/>
              </a:spcBef>
              <a:buClr>
                <a:schemeClr val="accent5"/>
              </a:buClr>
              <a:buFont typeface="Wingdings 3"/>
              <a:buNone/>
              <a:defRPr kumimoji="0" lang="en-US" sz="2000" kern="1200">
                <a:solidFill>
                  <a:schemeClr val="tx1">
                    <a:tint val="75000"/>
                  </a:schemeClr>
                </a:solidFill>
                <a:latin typeface="Arial" pitchFamily="34" charset="0"/>
                <a:ea typeface="+mn-ea"/>
                <a:cs typeface="Arial" pitchFamily="34" charset="0"/>
              </a:defRPr>
            </a:lvl5pPr>
            <a:lvl6pPr marL="2286000" indent="0" algn="ctr" rtl="0" eaLnBrk="1" latinLnBrk="0" hangingPunct="1">
              <a:spcBef>
                <a:spcPct val="20000"/>
              </a:spcBef>
              <a:buClr>
                <a:schemeClr val="accent6"/>
              </a:buClr>
              <a:buSzPct val="100000"/>
              <a:buFont typeface="Wingdings 2"/>
              <a:buNone/>
              <a:defRPr kumimoji="0" sz="2000" kern="1200">
                <a:solidFill>
                  <a:schemeClr val="tx1">
                    <a:tint val="75000"/>
                  </a:schemeClr>
                </a:solidFill>
                <a:latin typeface="+mn-lt"/>
                <a:ea typeface="+mn-ea"/>
                <a:cs typeface="+mn-cs"/>
              </a:defRPr>
            </a:lvl6pPr>
            <a:lvl7pPr marL="2743200" indent="0" algn="ctr" rtl="0" eaLnBrk="1" latinLnBrk="0" hangingPunct="1">
              <a:spcBef>
                <a:spcPct val="20000"/>
              </a:spcBef>
              <a:buClr>
                <a:schemeClr val="accent1"/>
              </a:buClr>
              <a:buSzPct val="100000"/>
              <a:buFont typeface="Wingdings 2"/>
              <a:buNone/>
              <a:defRPr kumimoji="0" sz="1800" kern="1200">
                <a:solidFill>
                  <a:schemeClr val="tx1">
                    <a:tint val="75000"/>
                  </a:schemeClr>
                </a:solidFill>
                <a:latin typeface="+mn-lt"/>
                <a:ea typeface="+mn-ea"/>
                <a:cs typeface="+mn-cs"/>
              </a:defRPr>
            </a:lvl7pPr>
            <a:lvl8pPr marL="3200400" indent="0" algn="ctr" rtl="0" eaLnBrk="1" latinLnBrk="0" hangingPunct="1">
              <a:spcBef>
                <a:spcPct val="20000"/>
              </a:spcBef>
              <a:buClr>
                <a:schemeClr val="accent2"/>
              </a:buClr>
              <a:buFont typeface="Wingdings 2" pitchFamily="18" charset="2"/>
              <a:buNone/>
              <a:defRPr kumimoji="0" sz="1800" kern="1200">
                <a:solidFill>
                  <a:schemeClr val="tx1">
                    <a:tint val="75000"/>
                  </a:schemeClr>
                </a:solidFill>
                <a:latin typeface="+mn-lt"/>
                <a:ea typeface="+mn-ea"/>
                <a:cs typeface="+mn-cs"/>
              </a:defRPr>
            </a:lvl8pPr>
            <a:lvl9pPr marL="3657600" indent="0" algn="ctr" rtl="0" eaLnBrk="1" latinLnBrk="0" hangingPunct="1">
              <a:spcBef>
                <a:spcPct val="20000"/>
              </a:spcBef>
              <a:buClr>
                <a:schemeClr val="accent3"/>
              </a:buClr>
              <a:buFont typeface="Wingdings 2" pitchFamily="18" charset="2"/>
              <a:buNone/>
              <a:defRPr kumimoji="0" sz="1800" kern="1200" baseline="0">
                <a:solidFill>
                  <a:schemeClr val="tx1">
                    <a:tint val="75000"/>
                  </a:schemeClr>
                </a:solidFill>
                <a:latin typeface="+mn-lt"/>
                <a:ea typeface="+mn-ea"/>
                <a:cs typeface="+mn-cs"/>
              </a:defRPr>
            </a:lvl9pPr>
            <a:extLst/>
          </a:lstStyle>
          <a:p>
            <a:r>
              <a:rPr lang="en-US" sz="2400" dirty="0"/>
              <a:t>Conference should be not more than 30 seconds once coach get to the mound</a:t>
            </a:r>
          </a:p>
        </p:txBody>
      </p:sp>
      <p:sp>
        <p:nvSpPr>
          <p:cNvPr id="7" name="Content Placeholder 2">
            <a:extLst>
              <a:ext uri="{FF2B5EF4-FFF2-40B4-BE49-F238E27FC236}">
                <a16:creationId xmlns:a16="http://schemas.microsoft.com/office/drawing/2014/main" id="{8452DD9C-BAD9-4CF4-9504-81FEBF7722F2}"/>
              </a:ext>
            </a:extLst>
          </p:cNvPr>
          <p:cNvSpPr txBox="1">
            <a:spLocks/>
          </p:cNvSpPr>
          <p:nvPr/>
        </p:nvSpPr>
        <p:spPr>
          <a:xfrm>
            <a:off x="722745" y="3962400"/>
            <a:ext cx="8077200" cy="381000"/>
          </a:xfrm>
          <a:prstGeom prst="rect">
            <a:avLst/>
          </a:prstGeom>
        </p:spPr>
        <p:txBody>
          <a:bodyPr vert="horz" lIns="118872" tIns="0" rIns="45720" bIns="0" rtlCol="0" anchor="b">
            <a:noAutofit/>
          </a:bodyPr>
          <a:lstStyle>
            <a:lvl1pPr marL="0" indent="0" algn="l" rtl="0" eaLnBrk="1" latinLnBrk="0" hangingPunct="1">
              <a:spcBef>
                <a:spcPts val="0"/>
              </a:spcBef>
              <a:buClr>
                <a:schemeClr val="accent1"/>
              </a:buClr>
              <a:buSzPct val="80000"/>
              <a:buFont typeface="Wingdings 2"/>
              <a:buNone/>
              <a:defRPr kumimoji="0" sz="2000" kern="1200">
                <a:solidFill>
                  <a:srgbClr val="FFFFFF"/>
                </a:solidFill>
                <a:latin typeface="Arial" pitchFamily="34" charset="0"/>
                <a:ea typeface="+mn-ea"/>
                <a:cs typeface="Arial" pitchFamily="34" charset="0"/>
              </a:defRPr>
            </a:lvl1pPr>
            <a:lvl2pPr marL="457200" indent="0" algn="ctr" rtl="0" eaLnBrk="1" latinLnBrk="0" hangingPunct="1">
              <a:spcBef>
                <a:spcPct val="20000"/>
              </a:spcBef>
              <a:buClr>
                <a:schemeClr val="accent2"/>
              </a:buClr>
              <a:buSzPct val="90000"/>
              <a:buFont typeface="Wingdings"/>
              <a:buNone/>
              <a:defRPr kumimoji="0" sz="2800" kern="1200">
                <a:solidFill>
                  <a:schemeClr val="tx1">
                    <a:tint val="75000"/>
                  </a:schemeClr>
                </a:solidFill>
                <a:latin typeface="Arial" pitchFamily="34" charset="0"/>
                <a:ea typeface="+mn-ea"/>
                <a:cs typeface="Arial" pitchFamily="34" charset="0"/>
              </a:defRPr>
            </a:lvl2pPr>
            <a:lvl3pPr marL="914400" indent="0" algn="ctr" rtl="0" eaLnBrk="1" latinLnBrk="0" hangingPunct="1">
              <a:spcBef>
                <a:spcPct val="20000"/>
              </a:spcBef>
              <a:buClr>
                <a:schemeClr val="accent3"/>
              </a:buClr>
              <a:buFont typeface="Arial"/>
              <a:buNone/>
              <a:defRPr kumimoji="0" sz="2400" kern="1200">
                <a:solidFill>
                  <a:schemeClr val="tx1">
                    <a:tint val="75000"/>
                  </a:schemeClr>
                </a:solidFill>
                <a:latin typeface="Arial" pitchFamily="34" charset="0"/>
                <a:ea typeface="+mn-ea"/>
                <a:cs typeface="Arial" pitchFamily="34" charset="0"/>
              </a:defRPr>
            </a:lvl3pPr>
            <a:lvl4pPr marL="1371600" indent="0" algn="ctr" rtl="0" eaLnBrk="1" latinLnBrk="0" hangingPunct="1">
              <a:spcBef>
                <a:spcPct val="20000"/>
              </a:spcBef>
              <a:buClr>
                <a:schemeClr val="accent4"/>
              </a:buClr>
              <a:buFont typeface="Arial"/>
              <a:buNone/>
              <a:defRPr kumimoji="0" sz="2000" kern="1200">
                <a:solidFill>
                  <a:schemeClr val="tx1">
                    <a:tint val="75000"/>
                  </a:schemeClr>
                </a:solidFill>
                <a:latin typeface="Arial" pitchFamily="34" charset="0"/>
                <a:ea typeface="+mn-ea"/>
                <a:cs typeface="Arial" pitchFamily="34" charset="0"/>
              </a:defRPr>
            </a:lvl4pPr>
            <a:lvl5pPr marL="1828800" indent="0" algn="ctr" rtl="0" eaLnBrk="1" latinLnBrk="0" hangingPunct="1">
              <a:spcBef>
                <a:spcPct val="20000"/>
              </a:spcBef>
              <a:buClr>
                <a:schemeClr val="accent5"/>
              </a:buClr>
              <a:buFont typeface="Wingdings 3"/>
              <a:buNone/>
              <a:defRPr kumimoji="0" lang="en-US" sz="2000" kern="1200">
                <a:solidFill>
                  <a:schemeClr val="tx1">
                    <a:tint val="75000"/>
                  </a:schemeClr>
                </a:solidFill>
                <a:latin typeface="Arial" pitchFamily="34" charset="0"/>
                <a:ea typeface="+mn-ea"/>
                <a:cs typeface="Arial" pitchFamily="34" charset="0"/>
              </a:defRPr>
            </a:lvl5pPr>
            <a:lvl6pPr marL="2286000" indent="0" algn="ctr" rtl="0" eaLnBrk="1" latinLnBrk="0" hangingPunct="1">
              <a:spcBef>
                <a:spcPct val="20000"/>
              </a:spcBef>
              <a:buClr>
                <a:schemeClr val="accent6"/>
              </a:buClr>
              <a:buSzPct val="100000"/>
              <a:buFont typeface="Wingdings 2"/>
              <a:buNone/>
              <a:defRPr kumimoji="0" sz="2000" kern="1200">
                <a:solidFill>
                  <a:schemeClr val="tx1">
                    <a:tint val="75000"/>
                  </a:schemeClr>
                </a:solidFill>
                <a:latin typeface="+mn-lt"/>
                <a:ea typeface="+mn-ea"/>
                <a:cs typeface="+mn-cs"/>
              </a:defRPr>
            </a:lvl6pPr>
            <a:lvl7pPr marL="2743200" indent="0" algn="ctr" rtl="0" eaLnBrk="1" latinLnBrk="0" hangingPunct="1">
              <a:spcBef>
                <a:spcPct val="20000"/>
              </a:spcBef>
              <a:buClr>
                <a:schemeClr val="accent1"/>
              </a:buClr>
              <a:buSzPct val="100000"/>
              <a:buFont typeface="Wingdings 2"/>
              <a:buNone/>
              <a:defRPr kumimoji="0" sz="1800" kern="1200">
                <a:solidFill>
                  <a:schemeClr val="tx1">
                    <a:tint val="75000"/>
                  </a:schemeClr>
                </a:solidFill>
                <a:latin typeface="+mn-lt"/>
                <a:ea typeface="+mn-ea"/>
                <a:cs typeface="+mn-cs"/>
              </a:defRPr>
            </a:lvl7pPr>
            <a:lvl8pPr marL="3200400" indent="0" algn="ctr" rtl="0" eaLnBrk="1" latinLnBrk="0" hangingPunct="1">
              <a:spcBef>
                <a:spcPct val="20000"/>
              </a:spcBef>
              <a:buClr>
                <a:schemeClr val="accent2"/>
              </a:buClr>
              <a:buFont typeface="Wingdings 2" pitchFamily="18" charset="2"/>
              <a:buNone/>
              <a:defRPr kumimoji="0" sz="1800" kern="1200">
                <a:solidFill>
                  <a:schemeClr val="tx1">
                    <a:tint val="75000"/>
                  </a:schemeClr>
                </a:solidFill>
                <a:latin typeface="+mn-lt"/>
                <a:ea typeface="+mn-ea"/>
                <a:cs typeface="+mn-cs"/>
              </a:defRPr>
            </a:lvl8pPr>
            <a:lvl9pPr marL="3657600" indent="0" algn="ctr" rtl="0" eaLnBrk="1" latinLnBrk="0" hangingPunct="1">
              <a:spcBef>
                <a:spcPct val="20000"/>
              </a:spcBef>
              <a:buClr>
                <a:schemeClr val="accent3"/>
              </a:buClr>
              <a:buFont typeface="Wingdings 2" pitchFamily="18" charset="2"/>
              <a:buNone/>
              <a:defRPr kumimoji="0" sz="1800" kern="1200" baseline="0">
                <a:solidFill>
                  <a:schemeClr val="tx1">
                    <a:tint val="75000"/>
                  </a:schemeClr>
                </a:solidFill>
                <a:latin typeface="+mn-lt"/>
                <a:ea typeface="+mn-ea"/>
                <a:cs typeface="+mn-cs"/>
              </a:defRPr>
            </a:lvl9pPr>
            <a:extLst/>
          </a:lstStyle>
          <a:p>
            <a:r>
              <a:rPr lang="en-US" sz="2400" dirty="0"/>
              <a:t>Conference ends when coach rosses the foul line</a:t>
            </a:r>
          </a:p>
        </p:txBody>
      </p:sp>
      <p:sp>
        <p:nvSpPr>
          <p:cNvPr id="8" name="Content Placeholder 2">
            <a:extLst>
              <a:ext uri="{FF2B5EF4-FFF2-40B4-BE49-F238E27FC236}">
                <a16:creationId xmlns:a16="http://schemas.microsoft.com/office/drawing/2014/main" id="{7331FA53-D6AF-4148-970A-4184656BC7E8}"/>
              </a:ext>
            </a:extLst>
          </p:cNvPr>
          <p:cNvSpPr txBox="1">
            <a:spLocks/>
          </p:cNvSpPr>
          <p:nvPr/>
        </p:nvSpPr>
        <p:spPr>
          <a:xfrm>
            <a:off x="722745" y="5486400"/>
            <a:ext cx="8077200" cy="381000"/>
          </a:xfrm>
          <a:prstGeom prst="rect">
            <a:avLst/>
          </a:prstGeom>
        </p:spPr>
        <p:txBody>
          <a:bodyPr vert="horz" lIns="118872" tIns="0" rIns="45720" bIns="0" rtlCol="0" anchor="b">
            <a:noAutofit/>
          </a:bodyPr>
          <a:lstStyle>
            <a:lvl1pPr marL="0" indent="0" algn="l" rtl="0" eaLnBrk="1" latinLnBrk="0" hangingPunct="1">
              <a:spcBef>
                <a:spcPts val="0"/>
              </a:spcBef>
              <a:buClr>
                <a:schemeClr val="accent1"/>
              </a:buClr>
              <a:buSzPct val="80000"/>
              <a:buFont typeface="Wingdings 2"/>
              <a:buNone/>
              <a:defRPr kumimoji="0" sz="2000" kern="1200">
                <a:solidFill>
                  <a:srgbClr val="FFFFFF"/>
                </a:solidFill>
                <a:latin typeface="Arial" pitchFamily="34" charset="0"/>
                <a:ea typeface="+mn-ea"/>
                <a:cs typeface="Arial" pitchFamily="34" charset="0"/>
              </a:defRPr>
            </a:lvl1pPr>
            <a:lvl2pPr marL="457200" indent="0" algn="ctr" rtl="0" eaLnBrk="1" latinLnBrk="0" hangingPunct="1">
              <a:spcBef>
                <a:spcPct val="20000"/>
              </a:spcBef>
              <a:buClr>
                <a:schemeClr val="accent2"/>
              </a:buClr>
              <a:buSzPct val="90000"/>
              <a:buFont typeface="Wingdings"/>
              <a:buNone/>
              <a:defRPr kumimoji="0" sz="2800" kern="1200">
                <a:solidFill>
                  <a:schemeClr val="tx1">
                    <a:tint val="75000"/>
                  </a:schemeClr>
                </a:solidFill>
                <a:latin typeface="Arial" pitchFamily="34" charset="0"/>
                <a:ea typeface="+mn-ea"/>
                <a:cs typeface="Arial" pitchFamily="34" charset="0"/>
              </a:defRPr>
            </a:lvl2pPr>
            <a:lvl3pPr marL="914400" indent="0" algn="ctr" rtl="0" eaLnBrk="1" latinLnBrk="0" hangingPunct="1">
              <a:spcBef>
                <a:spcPct val="20000"/>
              </a:spcBef>
              <a:buClr>
                <a:schemeClr val="accent3"/>
              </a:buClr>
              <a:buFont typeface="Arial"/>
              <a:buNone/>
              <a:defRPr kumimoji="0" sz="2400" kern="1200">
                <a:solidFill>
                  <a:schemeClr val="tx1">
                    <a:tint val="75000"/>
                  </a:schemeClr>
                </a:solidFill>
                <a:latin typeface="Arial" pitchFamily="34" charset="0"/>
                <a:ea typeface="+mn-ea"/>
                <a:cs typeface="Arial" pitchFamily="34" charset="0"/>
              </a:defRPr>
            </a:lvl3pPr>
            <a:lvl4pPr marL="1371600" indent="0" algn="ctr" rtl="0" eaLnBrk="1" latinLnBrk="0" hangingPunct="1">
              <a:spcBef>
                <a:spcPct val="20000"/>
              </a:spcBef>
              <a:buClr>
                <a:schemeClr val="accent4"/>
              </a:buClr>
              <a:buFont typeface="Arial"/>
              <a:buNone/>
              <a:defRPr kumimoji="0" sz="2000" kern="1200">
                <a:solidFill>
                  <a:schemeClr val="tx1">
                    <a:tint val="75000"/>
                  </a:schemeClr>
                </a:solidFill>
                <a:latin typeface="Arial" pitchFamily="34" charset="0"/>
                <a:ea typeface="+mn-ea"/>
                <a:cs typeface="Arial" pitchFamily="34" charset="0"/>
              </a:defRPr>
            </a:lvl4pPr>
            <a:lvl5pPr marL="1828800" indent="0" algn="ctr" rtl="0" eaLnBrk="1" latinLnBrk="0" hangingPunct="1">
              <a:spcBef>
                <a:spcPct val="20000"/>
              </a:spcBef>
              <a:buClr>
                <a:schemeClr val="accent5"/>
              </a:buClr>
              <a:buFont typeface="Wingdings 3"/>
              <a:buNone/>
              <a:defRPr kumimoji="0" lang="en-US" sz="2000" kern="1200">
                <a:solidFill>
                  <a:schemeClr val="tx1">
                    <a:tint val="75000"/>
                  </a:schemeClr>
                </a:solidFill>
                <a:latin typeface="Arial" pitchFamily="34" charset="0"/>
                <a:ea typeface="+mn-ea"/>
                <a:cs typeface="Arial" pitchFamily="34" charset="0"/>
              </a:defRPr>
            </a:lvl5pPr>
            <a:lvl6pPr marL="2286000" indent="0" algn="ctr" rtl="0" eaLnBrk="1" latinLnBrk="0" hangingPunct="1">
              <a:spcBef>
                <a:spcPct val="20000"/>
              </a:spcBef>
              <a:buClr>
                <a:schemeClr val="accent6"/>
              </a:buClr>
              <a:buSzPct val="100000"/>
              <a:buFont typeface="Wingdings 2"/>
              <a:buNone/>
              <a:defRPr kumimoji="0" sz="2000" kern="1200">
                <a:solidFill>
                  <a:schemeClr val="tx1">
                    <a:tint val="75000"/>
                  </a:schemeClr>
                </a:solidFill>
                <a:latin typeface="+mn-lt"/>
                <a:ea typeface="+mn-ea"/>
                <a:cs typeface="+mn-cs"/>
              </a:defRPr>
            </a:lvl6pPr>
            <a:lvl7pPr marL="2743200" indent="0" algn="ctr" rtl="0" eaLnBrk="1" latinLnBrk="0" hangingPunct="1">
              <a:spcBef>
                <a:spcPct val="20000"/>
              </a:spcBef>
              <a:buClr>
                <a:schemeClr val="accent1"/>
              </a:buClr>
              <a:buSzPct val="100000"/>
              <a:buFont typeface="Wingdings 2"/>
              <a:buNone/>
              <a:defRPr kumimoji="0" sz="1800" kern="1200">
                <a:solidFill>
                  <a:schemeClr val="tx1">
                    <a:tint val="75000"/>
                  </a:schemeClr>
                </a:solidFill>
                <a:latin typeface="+mn-lt"/>
                <a:ea typeface="+mn-ea"/>
                <a:cs typeface="+mn-cs"/>
              </a:defRPr>
            </a:lvl7pPr>
            <a:lvl8pPr marL="3200400" indent="0" algn="ctr" rtl="0" eaLnBrk="1" latinLnBrk="0" hangingPunct="1">
              <a:spcBef>
                <a:spcPct val="20000"/>
              </a:spcBef>
              <a:buClr>
                <a:schemeClr val="accent2"/>
              </a:buClr>
              <a:buFont typeface="Wingdings 2" pitchFamily="18" charset="2"/>
              <a:buNone/>
              <a:defRPr kumimoji="0" sz="1800" kern="1200">
                <a:solidFill>
                  <a:schemeClr val="tx1">
                    <a:tint val="75000"/>
                  </a:schemeClr>
                </a:solidFill>
                <a:latin typeface="+mn-lt"/>
                <a:ea typeface="+mn-ea"/>
                <a:cs typeface="+mn-cs"/>
              </a:defRPr>
            </a:lvl8pPr>
            <a:lvl9pPr marL="3657600" indent="0" algn="ctr" rtl="0" eaLnBrk="1" latinLnBrk="0" hangingPunct="1">
              <a:spcBef>
                <a:spcPct val="20000"/>
              </a:spcBef>
              <a:buClr>
                <a:schemeClr val="accent3"/>
              </a:buClr>
              <a:buFont typeface="Wingdings 2" pitchFamily="18" charset="2"/>
              <a:buNone/>
              <a:defRPr kumimoji="0" sz="1800" kern="1200" baseline="0">
                <a:solidFill>
                  <a:schemeClr val="tx1">
                    <a:tint val="75000"/>
                  </a:schemeClr>
                </a:solidFill>
                <a:latin typeface="+mn-lt"/>
                <a:ea typeface="+mn-ea"/>
                <a:cs typeface="+mn-cs"/>
              </a:defRPr>
            </a:lvl9pPr>
            <a:extLst/>
          </a:lstStyle>
          <a:p>
            <a:r>
              <a:rPr lang="en-US" sz="2400" dirty="0"/>
              <a:t>One offensive conference per inning</a:t>
            </a:r>
          </a:p>
        </p:txBody>
      </p:sp>
      <p:sp>
        <p:nvSpPr>
          <p:cNvPr id="9" name="Content Placeholder 2">
            <a:extLst>
              <a:ext uri="{FF2B5EF4-FFF2-40B4-BE49-F238E27FC236}">
                <a16:creationId xmlns:a16="http://schemas.microsoft.com/office/drawing/2014/main" id="{44CE1706-F70F-47A0-B66E-8A8DEC048161}"/>
              </a:ext>
            </a:extLst>
          </p:cNvPr>
          <p:cNvSpPr txBox="1">
            <a:spLocks/>
          </p:cNvSpPr>
          <p:nvPr/>
        </p:nvSpPr>
        <p:spPr>
          <a:xfrm>
            <a:off x="685800" y="6013658"/>
            <a:ext cx="8077200" cy="381000"/>
          </a:xfrm>
          <a:prstGeom prst="rect">
            <a:avLst/>
          </a:prstGeom>
        </p:spPr>
        <p:txBody>
          <a:bodyPr vert="horz" lIns="118872" tIns="0" rIns="45720" bIns="0" rtlCol="0" anchor="b">
            <a:noAutofit/>
          </a:bodyPr>
          <a:lstStyle>
            <a:lvl1pPr marL="0" indent="0" algn="l" rtl="0" eaLnBrk="1" latinLnBrk="0" hangingPunct="1">
              <a:spcBef>
                <a:spcPts val="0"/>
              </a:spcBef>
              <a:buClr>
                <a:schemeClr val="accent1"/>
              </a:buClr>
              <a:buSzPct val="80000"/>
              <a:buFont typeface="Wingdings 2"/>
              <a:buNone/>
              <a:defRPr kumimoji="0" sz="2000" kern="1200">
                <a:solidFill>
                  <a:srgbClr val="FFFFFF"/>
                </a:solidFill>
                <a:latin typeface="Arial" pitchFamily="34" charset="0"/>
                <a:ea typeface="+mn-ea"/>
                <a:cs typeface="Arial" pitchFamily="34" charset="0"/>
              </a:defRPr>
            </a:lvl1pPr>
            <a:lvl2pPr marL="457200" indent="0" algn="ctr" rtl="0" eaLnBrk="1" latinLnBrk="0" hangingPunct="1">
              <a:spcBef>
                <a:spcPct val="20000"/>
              </a:spcBef>
              <a:buClr>
                <a:schemeClr val="accent2"/>
              </a:buClr>
              <a:buSzPct val="90000"/>
              <a:buFont typeface="Wingdings"/>
              <a:buNone/>
              <a:defRPr kumimoji="0" sz="2800" kern="1200">
                <a:solidFill>
                  <a:schemeClr val="tx1">
                    <a:tint val="75000"/>
                  </a:schemeClr>
                </a:solidFill>
                <a:latin typeface="Arial" pitchFamily="34" charset="0"/>
                <a:ea typeface="+mn-ea"/>
                <a:cs typeface="Arial" pitchFamily="34" charset="0"/>
              </a:defRPr>
            </a:lvl2pPr>
            <a:lvl3pPr marL="914400" indent="0" algn="ctr" rtl="0" eaLnBrk="1" latinLnBrk="0" hangingPunct="1">
              <a:spcBef>
                <a:spcPct val="20000"/>
              </a:spcBef>
              <a:buClr>
                <a:schemeClr val="accent3"/>
              </a:buClr>
              <a:buFont typeface="Arial"/>
              <a:buNone/>
              <a:defRPr kumimoji="0" sz="2400" kern="1200">
                <a:solidFill>
                  <a:schemeClr val="tx1">
                    <a:tint val="75000"/>
                  </a:schemeClr>
                </a:solidFill>
                <a:latin typeface="Arial" pitchFamily="34" charset="0"/>
                <a:ea typeface="+mn-ea"/>
                <a:cs typeface="Arial" pitchFamily="34" charset="0"/>
              </a:defRPr>
            </a:lvl3pPr>
            <a:lvl4pPr marL="1371600" indent="0" algn="ctr" rtl="0" eaLnBrk="1" latinLnBrk="0" hangingPunct="1">
              <a:spcBef>
                <a:spcPct val="20000"/>
              </a:spcBef>
              <a:buClr>
                <a:schemeClr val="accent4"/>
              </a:buClr>
              <a:buFont typeface="Arial"/>
              <a:buNone/>
              <a:defRPr kumimoji="0" sz="2000" kern="1200">
                <a:solidFill>
                  <a:schemeClr val="tx1">
                    <a:tint val="75000"/>
                  </a:schemeClr>
                </a:solidFill>
                <a:latin typeface="Arial" pitchFamily="34" charset="0"/>
                <a:ea typeface="+mn-ea"/>
                <a:cs typeface="Arial" pitchFamily="34" charset="0"/>
              </a:defRPr>
            </a:lvl4pPr>
            <a:lvl5pPr marL="1828800" indent="0" algn="ctr" rtl="0" eaLnBrk="1" latinLnBrk="0" hangingPunct="1">
              <a:spcBef>
                <a:spcPct val="20000"/>
              </a:spcBef>
              <a:buClr>
                <a:schemeClr val="accent5"/>
              </a:buClr>
              <a:buFont typeface="Wingdings 3"/>
              <a:buNone/>
              <a:defRPr kumimoji="0" lang="en-US" sz="2000" kern="1200">
                <a:solidFill>
                  <a:schemeClr val="tx1">
                    <a:tint val="75000"/>
                  </a:schemeClr>
                </a:solidFill>
                <a:latin typeface="Arial" pitchFamily="34" charset="0"/>
                <a:ea typeface="+mn-ea"/>
                <a:cs typeface="Arial" pitchFamily="34" charset="0"/>
              </a:defRPr>
            </a:lvl5pPr>
            <a:lvl6pPr marL="2286000" indent="0" algn="ctr" rtl="0" eaLnBrk="1" latinLnBrk="0" hangingPunct="1">
              <a:spcBef>
                <a:spcPct val="20000"/>
              </a:spcBef>
              <a:buClr>
                <a:schemeClr val="accent6"/>
              </a:buClr>
              <a:buSzPct val="100000"/>
              <a:buFont typeface="Wingdings 2"/>
              <a:buNone/>
              <a:defRPr kumimoji="0" sz="2000" kern="1200">
                <a:solidFill>
                  <a:schemeClr val="tx1">
                    <a:tint val="75000"/>
                  </a:schemeClr>
                </a:solidFill>
                <a:latin typeface="+mn-lt"/>
                <a:ea typeface="+mn-ea"/>
                <a:cs typeface="+mn-cs"/>
              </a:defRPr>
            </a:lvl6pPr>
            <a:lvl7pPr marL="2743200" indent="0" algn="ctr" rtl="0" eaLnBrk="1" latinLnBrk="0" hangingPunct="1">
              <a:spcBef>
                <a:spcPct val="20000"/>
              </a:spcBef>
              <a:buClr>
                <a:schemeClr val="accent1"/>
              </a:buClr>
              <a:buSzPct val="100000"/>
              <a:buFont typeface="Wingdings 2"/>
              <a:buNone/>
              <a:defRPr kumimoji="0" sz="1800" kern="1200">
                <a:solidFill>
                  <a:schemeClr val="tx1">
                    <a:tint val="75000"/>
                  </a:schemeClr>
                </a:solidFill>
                <a:latin typeface="+mn-lt"/>
                <a:ea typeface="+mn-ea"/>
                <a:cs typeface="+mn-cs"/>
              </a:defRPr>
            </a:lvl7pPr>
            <a:lvl8pPr marL="3200400" indent="0" algn="ctr" rtl="0" eaLnBrk="1" latinLnBrk="0" hangingPunct="1">
              <a:spcBef>
                <a:spcPct val="20000"/>
              </a:spcBef>
              <a:buClr>
                <a:schemeClr val="accent2"/>
              </a:buClr>
              <a:buFont typeface="Wingdings 2" pitchFamily="18" charset="2"/>
              <a:buNone/>
              <a:defRPr kumimoji="0" sz="1800" kern="1200">
                <a:solidFill>
                  <a:schemeClr val="tx1">
                    <a:tint val="75000"/>
                  </a:schemeClr>
                </a:solidFill>
                <a:latin typeface="+mn-lt"/>
                <a:ea typeface="+mn-ea"/>
                <a:cs typeface="+mn-cs"/>
              </a:defRPr>
            </a:lvl8pPr>
            <a:lvl9pPr marL="3657600" indent="0" algn="ctr" rtl="0" eaLnBrk="1" latinLnBrk="0" hangingPunct="1">
              <a:spcBef>
                <a:spcPct val="20000"/>
              </a:spcBef>
              <a:buClr>
                <a:schemeClr val="accent3"/>
              </a:buClr>
              <a:buFont typeface="Wingdings 2" pitchFamily="18" charset="2"/>
              <a:buNone/>
              <a:defRPr kumimoji="0" sz="1800" kern="1200" baseline="0">
                <a:solidFill>
                  <a:schemeClr val="tx1">
                    <a:tint val="75000"/>
                  </a:schemeClr>
                </a:solidFill>
                <a:latin typeface="+mn-lt"/>
                <a:ea typeface="+mn-ea"/>
                <a:cs typeface="+mn-cs"/>
              </a:defRPr>
            </a:lvl9pPr>
            <a:extLst/>
          </a:lstStyle>
          <a:p>
            <a:r>
              <a:rPr lang="en-US" sz="2400" dirty="0"/>
              <a:t>Umpire will deny any subsequent request </a:t>
            </a:r>
          </a:p>
        </p:txBody>
      </p:sp>
    </p:spTree>
    <p:extLst>
      <p:ext uri="{BB962C8B-B14F-4D97-AF65-F5344CB8AC3E}">
        <p14:creationId xmlns:p14="http://schemas.microsoft.com/office/powerpoint/2010/main" val="264968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408 1.11111E-6 C -0.05781 -0.00255 -0.04167 0.00046 -0.05191 -0.00255 C -0.05503 -0.00347 -0.06111 -0.00486 -0.06111 -0.00463 C -0.08229 -0.00417 -0.09062 -0.00671 -0.1066 1.11111E-6 C -0.08958 0.00185 -0.07257 0.0044 -0.05556 0.00625 C -0.01771 0.00555 0.01667 0.0088 0.05278 0.00116 C 0.03524 0.00069 0.01753 1.11111E-6 0 1.11111E-6 " pathEditMode="relative" rAng="0" ptsTypes="AAAAAAA">
                                      <p:cBhvr>
                                        <p:cTn id="6" dur="2000" fill="hold"/>
                                        <p:tgtEl>
                                          <p:spTgt spid="2"/>
                                        </p:tgtEl>
                                        <p:attrNameLst>
                                          <p:attrName>ppt_x</p:attrName>
                                          <p:attrName>ppt_y</p:attrName>
                                        </p:attrNameLst>
                                      </p:cBhvr>
                                      <p:rCtr x="1389" y="69"/>
                                    </p:animMotion>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1000"/>
                                        <p:tgtEl>
                                          <p:spTgt spid="4">
                                            <p:txEl>
                                              <p:pRg st="0" end="0"/>
                                            </p:txEl>
                                          </p:spTgt>
                                        </p:tgtEl>
                                      </p:cBhvr>
                                    </p:animEffect>
                                    <p:anim calcmode="lin" valueType="num">
                                      <p:cBhvr>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1000"/>
                                        <p:tgtEl>
                                          <p:spTgt spid="5">
                                            <p:txEl>
                                              <p:pRg st="0" end="0"/>
                                            </p:txEl>
                                          </p:spTgt>
                                        </p:tgtEl>
                                      </p:cBhvr>
                                    </p:animEffect>
                                    <p:anim calcmode="lin" valueType="num">
                                      <p:cBhvr>
                                        <p:cTn id="26"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1000"/>
                                        <p:tgtEl>
                                          <p:spTgt spid="6">
                                            <p:txEl>
                                              <p:pRg st="0" end="0"/>
                                            </p:txEl>
                                          </p:spTgt>
                                        </p:tgtEl>
                                      </p:cBhvr>
                                    </p:animEffect>
                                    <p:anim calcmode="lin" valueType="num">
                                      <p:cBhvr>
                                        <p:cTn id="3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fade">
                                      <p:cBhvr>
                                        <p:cTn id="39" dur="1000"/>
                                        <p:tgtEl>
                                          <p:spTgt spid="7">
                                            <p:txEl>
                                              <p:pRg st="0" end="0"/>
                                            </p:txEl>
                                          </p:spTgt>
                                        </p:tgtEl>
                                      </p:cBhvr>
                                    </p:animEffect>
                                    <p:anim calcmode="lin" valueType="num">
                                      <p:cBhvr>
                                        <p:cTn id="4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8">
                                            <p:txEl>
                                              <p:pRg st="0" end="0"/>
                                            </p:txEl>
                                          </p:spTgt>
                                        </p:tgtEl>
                                        <p:attrNameLst>
                                          <p:attrName>style.visibility</p:attrName>
                                        </p:attrNameLst>
                                      </p:cBhvr>
                                      <p:to>
                                        <p:strVal val="visible"/>
                                      </p:to>
                                    </p:set>
                                    <p:animEffect transition="in" filter="fade">
                                      <p:cBhvr>
                                        <p:cTn id="46" dur="1000"/>
                                        <p:tgtEl>
                                          <p:spTgt spid="8">
                                            <p:txEl>
                                              <p:pRg st="0" end="0"/>
                                            </p:txEl>
                                          </p:spTgt>
                                        </p:tgtEl>
                                      </p:cBhvr>
                                    </p:animEffect>
                                    <p:anim calcmode="lin" valueType="num">
                                      <p:cBhvr>
                                        <p:cTn id="47"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9">
                                            <p:txEl>
                                              <p:pRg st="0" end="0"/>
                                            </p:txEl>
                                          </p:spTgt>
                                        </p:tgtEl>
                                        <p:attrNameLst>
                                          <p:attrName>style.visibility</p:attrName>
                                        </p:attrNameLst>
                                      </p:cBhvr>
                                      <p:to>
                                        <p:strVal val="visible"/>
                                      </p:to>
                                    </p:set>
                                    <p:animEffect transition="in" filter="fade">
                                      <p:cBhvr>
                                        <p:cTn id="53" dur="1000"/>
                                        <p:tgtEl>
                                          <p:spTgt spid="9">
                                            <p:txEl>
                                              <p:pRg st="0" end="0"/>
                                            </p:txEl>
                                          </p:spTgt>
                                        </p:tgtEl>
                                      </p:cBhvr>
                                    </p:animEffect>
                                    <p:anim calcmode="lin" valueType="num">
                                      <p:cBhvr>
                                        <p:cTn id="54"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55"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6" grpId="0" build="p"/>
      <p:bldP spid="7" grpId="0" build="p"/>
      <p:bldP spid="8" grpId="0" build="p"/>
      <p:bldP spid="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8699D0-B99B-4B30-8E83-16C93C24567D}"/>
              </a:ext>
            </a:extLst>
          </p:cNvPr>
          <p:cNvSpPr txBox="1"/>
          <p:nvPr/>
        </p:nvSpPr>
        <p:spPr>
          <a:xfrm>
            <a:off x="2229958" y="1097159"/>
            <a:ext cx="4573166" cy="4247317"/>
          </a:xfrm>
          <a:prstGeom prst="rect">
            <a:avLst/>
          </a:prstGeom>
          <a:noFill/>
        </p:spPr>
        <p:txBody>
          <a:bodyPr wrap="square">
            <a:spAutoFit/>
          </a:bodyPr>
          <a:lstStyle/>
          <a:p>
            <a:r>
              <a:rPr lang="en-US" sz="1350" dirty="0">
                <a:latin typeface="Calibri" panose="020F0502020204030204" pitchFamily="34" charset="0"/>
                <a:ea typeface="Calibri" panose="020F0502020204030204" pitchFamily="34" charset="0"/>
                <a:cs typeface="Times New Roman" panose="02020603050405020304" pitchFamily="18" charset="0"/>
              </a:rPr>
              <a:t>First base</a:t>
            </a:r>
          </a:p>
          <a:p>
            <a:r>
              <a:rPr lang="en-US" sz="135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Pick off move to first base - Bing video</a:t>
            </a:r>
            <a:endParaRPr lang="en-US" sz="1350" dirty="0">
              <a:latin typeface="Calibri" panose="020F0502020204030204" pitchFamily="34" charset="0"/>
              <a:ea typeface="Calibri" panose="020F0502020204030204" pitchFamily="34" charset="0"/>
              <a:cs typeface="Times New Roman" panose="02020603050405020304" pitchFamily="18" charset="0"/>
            </a:endParaRPr>
          </a:p>
          <a:p>
            <a:r>
              <a:rPr lang="en-US" sz="1350" dirty="0">
                <a:latin typeface="Calibri" panose="020F0502020204030204" pitchFamily="34" charset="0"/>
                <a:ea typeface="Calibri" panose="020F0502020204030204" pitchFamily="34" charset="0"/>
                <a:cs typeface="Times New Roman" panose="02020603050405020304" pitchFamily="18" charset="0"/>
              </a:rPr>
              <a:t> </a:t>
            </a:r>
          </a:p>
          <a:p>
            <a:r>
              <a:rPr lang="en-US" sz="135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Baseball Pick Off Moves- Right Handed Pitcher - Bing video</a:t>
            </a:r>
            <a:endParaRPr lang="en-US" sz="1350" dirty="0">
              <a:latin typeface="Calibri" panose="020F0502020204030204" pitchFamily="34" charset="0"/>
              <a:ea typeface="Calibri" panose="020F0502020204030204" pitchFamily="34" charset="0"/>
              <a:cs typeface="Times New Roman" panose="02020603050405020304" pitchFamily="18" charset="0"/>
            </a:endParaRPr>
          </a:p>
          <a:p>
            <a:r>
              <a:rPr lang="en-US" sz="1350" dirty="0">
                <a:latin typeface="Calibri" panose="020F0502020204030204" pitchFamily="34" charset="0"/>
                <a:ea typeface="Calibri" panose="020F0502020204030204" pitchFamily="34" charset="0"/>
                <a:cs typeface="Times New Roman" panose="02020603050405020304" pitchFamily="18" charset="0"/>
              </a:rPr>
              <a:t> </a:t>
            </a:r>
          </a:p>
          <a:p>
            <a:r>
              <a:rPr lang="en-US" sz="135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Pickoff throws to first base: Part 2 - The proper footwork - Bing video</a:t>
            </a:r>
            <a:endParaRPr lang="en-US" sz="1350" dirty="0">
              <a:latin typeface="Calibri" panose="020F0502020204030204" pitchFamily="34" charset="0"/>
              <a:ea typeface="Calibri" panose="020F0502020204030204" pitchFamily="34" charset="0"/>
              <a:cs typeface="Times New Roman" panose="02020603050405020304" pitchFamily="18" charset="0"/>
            </a:endParaRPr>
          </a:p>
          <a:p>
            <a:r>
              <a:rPr lang="en-US" sz="1350" dirty="0">
                <a:latin typeface="Calibri" panose="020F0502020204030204" pitchFamily="34" charset="0"/>
                <a:ea typeface="Calibri" panose="020F0502020204030204" pitchFamily="34" charset="0"/>
                <a:cs typeface="Times New Roman" panose="02020603050405020304" pitchFamily="18" charset="0"/>
              </a:rPr>
              <a:t> </a:t>
            </a:r>
          </a:p>
          <a:p>
            <a:r>
              <a:rPr lang="en-US" sz="1350" dirty="0">
                <a:hlinkClick r:id="rId5"/>
              </a:rPr>
              <a:t>MLB Great Pickoff Moves - Bing video</a:t>
            </a:r>
            <a:endParaRPr lang="en-US" sz="1350" dirty="0">
              <a:latin typeface="Calibri" panose="020F0502020204030204" pitchFamily="34" charset="0"/>
              <a:ea typeface="Calibri" panose="020F0502020204030204" pitchFamily="34" charset="0"/>
              <a:cs typeface="Times New Roman" panose="02020603050405020304" pitchFamily="18" charset="0"/>
            </a:endParaRPr>
          </a:p>
          <a:p>
            <a:r>
              <a:rPr lang="en-US" sz="1350" dirty="0">
                <a:latin typeface="Calibri" panose="020F0502020204030204" pitchFamily="34" charset="0"/>
                <a:ea typeface="Calibri" panose="020F0502020204030204" pitchFamily="34" charset="0"/>
                <a:cs typeface="Times New Roman" panose="02020603050405020304" pitchFamily="18" charset="0"/>
              </a:rPr>
              <a:t> </a:t>
            </a:r>
          </a:p>
          <a:p>
            <a:r>
              <a:rPr lang="en-US" sz="1350" dirty="0">
                <a:latin typeface="Calibri" panose="020F0502020204030204" pitchFamily="34" charset="0"/>
                <a:ea typeface="Calibri" panose="020F0502020204030204" pitchFamily="34" charset="0"/>
                <a:cs typeface="Times New Roman" panose="02020603050405020304" pitchFamily="18" charset="0"/>
              </a:rPr>
              <a:t>Second base</a:t>
            </a:r>
          </a:p>
          <a:p>
            <a:r>
              <a:rPr lang="en-US" sz="135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rPr>
              <a:t>Pitching Tips: How To Pick Off Second Base with Mike Foltynewicz - Bing video</a:t>
            </a:r>
            <a:endParaRPr lang="en-US" sz="135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endParaRPr lang="en-US" sz="135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r>
              <a:rPr lang="en-US" sz="1350" u="sng" dirty="0">
                <a:latin typeface="Calibri" panose="020F0502020204030204" pitchFamily="34" charset="0"/>
                <a:ea typeface="Calibri" panose="020F0502020204030204" pitchFamily="34" charset="0"/>
                <a:cs typeface="Times New Roman" panose="02020603050405020304" pitchFamily="18" charset="0"/>
              </a:rPr>
              <a:t>Third base</a:t>
            </a:r>
          </a:p>
          <a:p>
            <a:endParaRPr lang="en-US" sz="135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r>
              <a:rPr lang="en-US" sz="1350" dirty="0">
                <a:hlinkClick r:id="rId7"/>
              </a:rPr>
              <a:t>Pickoff Moves for Pitchers : Best Third Base Pickoff Move for Baseball Pitchers: Part 2 - Bing video</a:t>
            </a:r>
            <a:endParaRPr lang="en-US" sz="1350" dirty="0"/>
          </a:p>
          <a:p>
            <a:endParaRPr lang="en-US" sz="1350" dirty="0">
              <a:latin typeface="Calibri" panose="020F0502020204030204" pitchFamily="34" charset="0"/>
              <a:ea typeface="Calibri" panose="020F0502020204030204" pitchFamily="34" charset="0"/>
              <a:cs typeface="Times New Roman" panose="02020603050405020304" pitchFamily="18" charset="0"/>
            </a:endParaRPr>
          </a:p>
          <a:p>
            <a:endParaRPr lang="en-US" sz="135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02289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6915</TotalTime>
  <Words>1754</Words>
  <Application>Microsoft Office PowerPoint</Application>
  <PresentationFormat>On-screen Show (4:3)</PresentationFormat>
  <Paragraphs>197</Paragraphs>
  <Slides>23</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ArialMT</vt:lpstr>
      <vt:lpstr>Calibri</vt:lpstr>
      <vt:lpstr>Corbel</vt:lpstr>
      <vt:lpstr>Helvetica Neue</vt:lpstr>
      <vt:lpstr>Wingdings</vt:lpstr>
      <vt:lpstr>Wingdings 2</vt:lpstr>
      <vt:lpstr>Wingdings 3</vt:lpstr>
      <vt:lpstr>Module</vt:lpstr>
      <vt:lpstr>Test Notice</vt:lpstr>
      <vt:lpstr>Pitcher uniform and Apparell</vt:lpstr>
      <vt:lpstr>Pitching Positions</vt:lpstr>
      <vt:lpstr>The Windup</vt:lpstr>
      <vt:lpstr>The Windup continued</vt:lpstr>
      <vt:lpstr>Pivot Foot in the Windup</vt:lpstr>
      <vt:lpstr>   </vt:lpstr>
      <vt:lpstr>Set Position</vt:lpstr>
      <vt:lpstr>Pivot Foot in the Set Position</vt:lpstr>
      <vt:lpstr>Pivot Foot and Pitching Plate Rule 6-1-3 Rule Change for 2019</vt:lpstr>
      <vt:lpstr>   Windup. Legal or Illegal? </vt:lpstr>
      <vt:lpstr>Set Position. Legal or Illegal?</vt:lpstr>
      <vt:lpstr>Case Book Play 6.1.2</vt:lpstr>
      <vt:lpstr>Most Common Illegal</vt:lpstr>
      <vt:lpstr>Balk</vt:lpstr>
      <vt:lpstr>PowerPoint Presentation</vt:lpstr>
      <vt:lpstr>PowerPoint Presentation</vt:lpstr>
      <vt:lpstr>PowerPoint Presentation</vt:lpstr>
      <vt:lpstr>PowerPoint Presentation</vt:lpstr>
      <vt:lpstr>PowerPoint Presentation</vt:lpstr>
      <vt:lpstr>PowerPoint Presentation</vt:lpstr>
      <vt:lpstr>Conferences</vt:lpstr>
      <vt:lpstr>PowerPoint Presentation</vt:lpstr>
    </vt:vector>
  </TitlesOfParts>
  <Company>RSM McGladrey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McGladrey</dc:creator>
  <cp:lastModifiedBy>Barry Fuller</cp:lastModifiedBy>
  <cp:revision>355</cp:revision>
  <dcterms:created xsi:type="dcterms:W3CDTF">2014-01-21T02:03:17Z</dcterms:created>
  <dcterms:modified xsi:type="dcterms:W3CDTF">2022-03-27T16:48:44Z</dcterms:modified>
</cp:coreProperties>
</file>