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4" r:id="rId8"/>
    <p:sldId id="265" r:id="rId9"/>
    <p:sldId id="266" r:id="rId10"/>
    <p:sldId id="267" r:id="rId11"/>
    <p:sldId id="268" r:id="rId12"/>
    <p:sldId id="307" r:id="rId13"/>
    <p:sldId id="308" r:id="rId14"/>
    <p:sldId id="306" r:id="rId15"/>
    <p:sldId id="31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21F2B-C20B-7936-8CE4-F8027DD724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A557852-6C28-EF2E-310F-D46302964E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9007BE-D27E-B00D-36F8-5C36167460E6}"/>
              </a:ext>
            </a:extLst>
          </p:cNvPr>
          <p:cNvSpPr>
            <a:spLocks noGrp="1"/>
          </p:cNvSpPr>
          <p:nvPr>
            <p:ph type="dt" sz="half" idx="10"/>
          </p:nvPr>
        </p:nvSpPr>
        <p:spPr/>
        <p:txBody>
          <a:bodyPr/>
          <a:lstStyle/>
          <a:p>
            <a:fld id="{FE0A18F8-69A2-4CD6-A4AB-8909BB1C49BC}" type="datetimeFigureOut">
              <a:rPr lang="en-US" smtClean="0"/>
              <a:t>5/1/2022</a:t>
            </a:fld>
            <a:endParaRPr lang="en-US"/>
          </a:p>
        </p:txBody>
      </p:sp>
      <p:sp>
        <p:nvSpPr>
          <p:cNvPr id="5" name="Footer Placeholder 4">
            <a:extLst>
              <a:ext uri="{FF2B5EF4-FFF2-40B4-BE49-F238E27FC236}">
                <a16:creationId xmlns:a16="http://schemas.microsoft.com/office/drawing/2014/main" id="{66C8A904-C122-F021-36C6-CF05EB583D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DF4262-D896-F262-2EFE-19145E3F2B75}"/>
              </a:ext>
            </a:extLst>
          </p:cNvPr>
          <p:cNvSpPr>
            <a:spLocks noGrp="1"/>
          </p:cNvSpPr>
          <p:nvPr>
            <p:ph type="sldNum" sz="quarter" idx="12"/>
          </p:nvPr>
        </p:nvSpPr>
        <p:spPr/>
        <p:txBody>
          <a:bodyPr/>
          <a:lstStyle/>
          <a:p>
            <a:fld id="{75FEA0E9-E9A6-4752-B93F-D0BBFE063F1E}" type="slidenum">
              <a:rPr lang="en-US" smtClean="0"/>
              <a:t>‹#›</a:t>
            </a:fld>
            <a:endParaRPr lang="en-US"/>
          </a:p>
        </p:txBody>
      </p:sp>
    </p:spTree>
    <p:extLst>
      <p:ext uri="{BB962C8B-B14F-4D97-AF65-F5344CB8AC3E}">
        <p14:creationId xmlns:p14="http://schemas.microsoft.com/office/powerpoint/2010/main" val="895135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5590-DB6A-B09E-7385-0529B1A39D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82641C-CD77-3BAE-5C00-1EEDF89187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3EB69B-4F54-FBA3-F392-0375023F656C}"/>
              </a:ext>
            </a:extLst>
          </p:cNvPr>
          <p:cNvSpPr>
            <a:spLocks noGrp="1"/>
          </p:cNvSpPr>
          <p:nvPr>
            <p:ph type="dt" sz="half" idx="10"/>
          </p:nvPr>
        </p:nvSpPr>
        <p:spPr/>
        <p:txBody>
          <a:bodyPr/>
          <a:lstStyle/>
          <a:p>
            <a:fld id="{FE0A18F8-69A2-4CD6-A4AB-8909BB1C49BC}" type="datetimeFigureOut">
              <a:rPr lang="en-US" smtClean="0"/>
              <a:t>5/1/2022</a:t>
            </a:fld>
            <a:endParaRPr lang="en-US"/>
          </a:p>
        </p:txBody>
      </p:sp>
      <p:sp>
        <p:nvSpPr>
          <p:cNvPr id="5" name="Footer Placeholder 4">
            <a:extLst>
              <a:ext uri="{FF2B5EF4-FFF2-40B4-BE49-F238E27FC236}">
                <a16:creationId xmlns:a16="http://schemas.microsoft.com/office/drawing/2014/main" id="{53364AA4-03FB-3981-402D-02B52C50CD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9EB70A-1DDA-AE3B-ACF9-B20531ECEA4E}"/>
              </a:ext>
            </a:extLst>
          </p:cNvPr>
          <p:cNvSpPr>
            <a:spLocks noGrp="1"/>
          </p:cNvSpPr>
          <p:nvPr>
            <p:ph type="sldNum" sz="quarter" idx="12"/>
          </p:nvPr>
        </p:nvSpPr>
        <p:spPr/>
        <p:txBody>
          <a:bodyPr/>
          <a:lstStyle/>
          <a:p>
            <a:fld id="{75FEA0E9-E9A6-4752-B93F-D0BBFE063F1E}" type="slidenum">
              <a:rPr lang="en-US" smtClean="0"/>
              <a:t>‹#›</a:t>
            </a:fld>
            <a:endParaRPr lang="en-US"/>
          </a:p>
        </p:txBody>
      </p:sp>
    </p:spTree>
    <p:extLst>
      <p:ext uri="{BB962C8B-B14F-4D97-AF65-F5344CB8AC3E}">
        <p14:creationId xmlns:p14="http://schemas.microsoft.com/office/powerpoint/2010/main" val="777661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24C59-E616-481E-FDAB-63781AEEB9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0D0417-B39D-76B9-1C72-206947B2E8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64D25A-DF71-91A3-E58F-6714F408E26C}"/>
              </a:ext>
            </a:extLst>
          </p:cNvPr>
          <p:cNvSpPr>
            <a:spLocks noGrp="1"/>
          </p:cNvSpPr>
          <p:nvPr>
            <p:ph type="dt" sz="half" idx="10"/>
          </p:nvPr>
        </p:nvSpPr>
        <p:spPr/>
        <p:txBody>
          <a:bodyPr/>
          <a:lstStyle/>
          <a:p>
            <a:fld id="{FE0A18F8-69A2-4CD6-A4AB-8909BB1C49BC}" type="datetimeFigureOut">
              <a:rPr lang="en-US" smtClean="0"/>
              <a:t>5/1/2022</a:t>
            </a:fld>
            <a:endParaRPr lang="en-US"/>
          </a:p>
        </p:txBody>
      </p:sp>
      <p:sp>
        <p:nvSpPr>
          <p:cNvPr id="5" name="Footer Placeholder 4">
            <a:extLst>
              <a:ext uri="{FF2B5EF4-FFF2-40B4-BE49-F238E27FC236}">
                <a16:creationId xmlns:a16="http://schemas.microsoft.com/office/drawing/2014/main" id="{FBE8D2E6-E6D8-AE24-8FFE-9AA760006B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3FD160-FC58-EDEE-FC0B-E46988A7BD7E}"/>
              </a:ext>
            </a:extLst>
          </p:cNvPr>
          <p:cNvSpPr>
            <a:spLocks noGrp="1"/>
          </p:cNvSpPr>
          <p:nvPr>
            <p:ph type="sldNum" sz="quarter" idx="12"/>
          </p:nvPr>
        </p:nvSpPr>
        <p:spPr/>
        <p:txBody>
          <a:bodyPr/>
          <a:lstStyle/>
          <a:p>
            <a:fld id="{75FEA0E9-E9A6-4752-B93F-D0BBFE063F1E}" type="slidenum">
              <a:rPr lang="en-US" smtClean="0"/>
              <a:t>‹#›</a:t>
            </a:fld>
            <a:endParaRPr lang="en-US"/>
          </a:p>
        </p:txBody>
      </p:sp>
    </p:spTree>
    <p:extLst>
      <p:ext uri="{BB962C8B-B14F-4D97-AF65-F5344CB8AC3E}">
        <p14:creationId xmlns:p14="http://schemas.microsoft.com/office/powerpoint/2010/main" val="3001044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C3F99-0063-DB5D-E793-D36749199C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F9A92F-AC95-A13F-1391-E1848FF16B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63E580-96C0-ECE2-C21F-9B20FE45DE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244686-4E7B-54AF-4061-CF1778D9878B}"/>
              </a:ext>
            </a:extLst>
          </p:cNvPr>
          <p:cNvSpPr>
            <a:spLocks noGrp="1"/>
          </p:cNvSpPr>
          <p:nvPr>
            <p:ph type="dt" sz="half" idx="10"/>
          </p:nvPr>
        </p:nvSpPr>
        <p:spPr/>
        <p:txBody>
          <a:bodyPr/>
          <a:lstStyle/>
          <a:p>
            <a:fld id="{FE0A18F8-69A2-4CD6-A4AB-8909BB1C49BC}" type="datetimeFigureOut">
              <a:rPr lang="en-US" smtClean="0"/>
              <a:t>5/1/2022</a:t>
            </a:fld>
            <a:endParaRPr lang="en-US"/>
          </a:p>
        </p:txBody>
      </p:sp>
      <p:sp>
        <p:nvSpPr>
          <p:cNvPr id="6" name="Footer Placeholder 5">
            <a:extLst>
              <a:ext uri="{FF2B5EF4-FFF2-40B4-BE49-F238E27FC236}">
                <a16:creationId xmlns:a16="http://schemas.microsoft.com/office/drawing/2014/main" id="{1316ABA8-5867-C8FA-AC4E-9407E1CD4F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F73CA6-4D21-766F-D5E3-CE81879F9D84}"/>
              </a:ext>
            </a:extLst>
          </p:cNvPr>
          <p:cNvSpPr>
            <a:spLocks noGrp="1"/>
          </p:cNvSpPr>
          <p:nvPr>
            <p:ph type="sldNum" sz="quarter" idx="12"/>
          </p:nvPr>
        </p:nvSpPr>
        <p:spPr/>
        <p:txBody>
          <a:bodyPr/>
          <a:lstStyle/>
          <a:p>
            <a:fld id="{75FEA0E9-E9A6-4752-B93F-D0BBFE063F1E}" type="slidenum">
              <a:rPr lang="en-US" smtClean="0"/>
              <a:t>‹#›</a:t>
            </a:fld>
            <a:endParaRPr lang="en-US"/>
          </a:p>
        </p:txBody>
      </p:sp>
    </p:spTree>
    <p:extLst>
      <p:ext uri="{BB962C8B-B14F-4D97-AF65-F5344CB8AC3E}">
        <p14:creationId xmlns:p14="http://schemas.microsoft.com/office/powerpoint/2010/main" val="3228806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BF807-D521-CD2F-E767-71F3E893DB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E3B84DE-F3A2-BF7A-1146-94E9098A43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355D79-C22D-6F11-96F8-28EFEDC0E0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CE78AF-70B8-AD89-44CA-E5188E372A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08DFA7-2086-3625-8C32-99E54562D4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EB414D0-B164-7712-6CC2-EA72B88841FF}"/>
              </a:ext>
            </a:extLst>
          </p:cNvPr>
          <p:cNvSpPr>
            <a:spLocks noGrp="1"/>
          </p:cNvSpPr>
          <p:nvPr>
            <p:ph type="dt" sz="half" idx="10"/>
          </p:nvPr>
        </p:nvSpPr>
        <p:spPr/>
        <p:txBody>
          <a:bodyPr/>
          <a:lstStyle/>
          <a:p>
            <a:fld id="{FE0A18F8-69A2-4CD6-A4AB-8909BB1C49BC}" type="datetimeFigureOut">
              <a:rPr lang="en-US" smtClean="0"/>
              <a:t>5/1/2022</a:t>
            </a:fld>
            <a:endParaRPr lang="en-US"/>
          </a:p>
        </p:txBody>
      </p:sp>
      <p:sp>
        <p:nvSpPr>
          <p:cNvPr id="8" name="Footer Placeholder 7">
            <a:extLst>
              <a:ext uri="{FF2B5EF4-FFF2-40B4-BE49-F238E27FC236}">
                <a16:creationId xmlns:a16="http://schemas.microsoft.com/office/drawing/2014/main" id="{5675C5AE-A1A3-9B58-F0DF-CA0F524C09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E32F08-6095-CFA4-553C-AC780E1CB35D}"/>
              </a:ext>
            </a:extLst>
          </p:cNvPr>
          <p:cNvSpPr>
            <a:spLocks noGrp="1"/>
          </p:cNvSpPr>
          <p:nvPr>
            <p:ph type="sldNum" sz="quarter" idx="12"/>
          </p:nvPr>
        </p:nvSpPr>
        <p:spPr/>
        <p:txBody>
          <a:bodyPr/>
          <a:lstStyle/>
          <a:p>
            <a:fld id="{75FEA0E9-E9A6-4752-B93F-D0BBFE063F1E}" type="slidenum">
              <a:rPr lang="en-US" smtClean="0"/>
              <a:t>‹#›</a:t>
            </a:fld>
            <a:endParaRPr lang="en-US"/>
          </a:p>
        </p:txBody>
      </p:sp>
    </p:spTree>
    <p:extLst>
      <p:ext uri="{BB962C8B-B14F-4D97-AF65-F5344CB8AC3E}">
        <p14:creationId xmlns:p14="http://schemas.microsoft.com/office/powerpoint/2010/main" val="1389273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16D4D-3E5B-7BBD-E178-8D44520559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78800B-3B69-EA9C-514C-BBDF1C351630}"/>
              </a:ext>
            </a:extLst>
          </p:cNvPr>
          <p:cNvSpPr>
            <a:spLocks noGrp="1"/>
          </p:cNvSpPr>
          <p:nvPr>
            <p:ph type="dt" sz="half" idx="10"/>
          </p:nvPr>
        </p:nvSpPr>
        <p:spPr/>
        <p:txBody>
          <a:bodyPr/>
          <a:lstStyle/>
          <a:p>
            <a:fld id="{FE0A18F8-69A2-4CD6-A4AB-8909BB1C49BC}" type="datetimeFigureOut">
              <a:rPr lang="en-US" smtClean="0"/>
              <a:t>5/1/2022</a:t>
            </a:fld>
            <a:endParaRPr lang="en-US"/>
          </a:p>
        </p:txBody>
      </p:sp>
      <p:sp>
        <p:nvSpPr>
          <p:cNvPr id="4" name="Footer Placeholder 3">
            <a:extLst>
              <a:ext uri="{FF2B5EF4-FFF2-40B4-BE49-F238E27FC236}">
                <a16:creationId xmlns:a16="http://schemas.microsoft.com/office/drawing/2014/main" id="{001FFF8C-A8C3-6C6B-A8D8-3086481FD3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4D0BC0-A51B-FA51-189A-B1C72901462D}"/>
              </a:ext>
            </a:extLst>
          </p:cNvPr>
          <p:cNvSpPr>
            <a:spLocks noGrp="1"/>
          </p:cNvSpPr>
          <p:nvPr>
            <p:ph type="sldNum" sz="quarter" idx="12"/>
          </p:nvPr>
        </p:nvSpPr>
        <p:spPr/>
        <p:txBody>
          <a:bodyPr/>
          <a:lstStyle/>
          <a:p>
            <a:fld id="{75FEA0E9-E9A6-4752-B93F-D0BBFE063F1E}" type="slidenum">
              <a:rPr lang="en-US" smtClean="0"/>
              <a:t>‹#›</a:t>
            </a:fld>
            <a:endParaRPr lang="en-US"/>
          </a:p>
        </p:txBody>
      </p:sp>
    </p:spTree>
    <p:extLst>
      <p:ext uri="{BB962C8B-B14F-4D97-AF65-F5344CB8AC3E}">
        <p14:creationId xmlns:p14="http://schemas.microsoft.com/office/powerpoint/2010/main" val="2958101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9D3270-43BB-37B7-24DC-9FF33EFFFB82}"/>
              </a:ext>
            </a:extLst>
          </p:cNvPr>
          <p:cNvSpPr>
            <a:spLocks noGrp="1"/>
          </p:cNvSpPr>
          <p:nvPr>
            <p:ph type="dt" sz="half" idx="10"/>
          </p:nvPr>
        </p:nvSpPr>
        <p:spPr/>
        <p:txBody>
          <a:bodyPr/>
          <a:lstStyle/>
          <a:p>
            <a:fld id="{FE0A18F8-69A2-4CD6-A4AB-8909BB1C49BC}" type="datetimeFigureOut">
              <a:rPr lang="en-US" smtClean="0"/>
              <a:t>5/1/2022</a:t>
            </a:fld>
            <a:endParaRPr lang="en-US"/>
          </a:p>
        </p:txBody>
      </p:sp>
      <p:sp>
        <p:nvSpPr>
          <p:cNvPr id="3" name="Footer Placeholder 2">
            <a:extLst>
              <a:ext uri="{FF2B5EF4-FFF2-40B4-BE49-F238E27FC236}">
                <a16:creationId xmlns:a16="http://schemas.microsoft.com/office/drawing/2014/main" id="{F58B7EAE-6A77-996F-8B3E-8D10B5179C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43B9B3-1D51-E083-E2C9-F4F669557985}"/>
              </a:ext>
            </a:extLst>
          </p:cNvPr>
          <p:cNvSpPr>
            <a:spLocks noGrp="1"/>
          </p:cNvSpPr>
          <p:nvPr>
            <p:ph type="sldNum" sz="quarter" idx="12"/>
          </p:nvPr>
        </p:nvSpPr>
        <p:spPr/>
        <p:txBody>
          <a:bodyPr/>
          <a:lstStyle/>
          <a:p>
            <a:fld id="{75FEA0E9-E9A6-4752-B93F-D0BBFE063F1E}" type="slidenum">
              <a:rPr lang="en-US" smtClean="0"/>
              <a:t>‹#›</a:t>
            </a:fld>
            <a:endParaRPr lang="en-US"/>
          </a:p>
        </p:txBody>
      </p:sp>
    </p:spTree>
    <p:extLst>
      <p:ext uri="{BB962C8B-B14F-4D97-AF65-F5344CB8AC3E}">
        <p14:creationId xmlns:p14="http://schemas.microsoft.com/office/powerpoint/2010/main" val="1248308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945A0-D4C8-69E2-9AEF-F617238C1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957648-FD5B-6BB6-8AE8-DC7683CB8A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7A042C-85EE-C2D6-7159-F42D75B0B6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3311C8-8D58-4766-CB89-E12D6AC3F748}"/>
              </a:ext>
            </a:extLst>
          </p:cNvPr>
          <p:cNvSpPr>
            <a:spLocks noGrp="1"/>
          </p:cNvSpPr>
          <p:nvPr>
            <p:ph type="dt" sz="half" idx="10"/>
          </p:nvPr>
        </p:nvSpPr>
        <p:spPr/>
        <p:txBody>
          <a:bodyPr/>
          <a:lstStyle/>
          <a:p>
            <a:fld id="{FE0A18F8-69A2-4CD6-A4AB-8909BB1C49BC}" type="datetimeFigureOut">
              <a:rPr lang="en-US" smtClean="0"/>
              <a:t>5/1/2022</a:t>
            </a:fld>
            <a:endParaRPr lang="en-US"/>
          </a:p>
        </p:txBody>
      </p:sp>
      <p:sp>
        <p:nvSpPr>
          <p:cNvPr id="6" name="Footer Placeholder 5">
            <a:extLst>
              <a:ext uri="{FF2B5EF4-FFF2-40B4-BE49-F238E27FC236}">
                <a16:creationId xmlns:a16="http://schemas.microsoft.com/office/drawing/2014/main" id="{2F17FDD6-BAAA-C919-6F31-E43A9B4842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CA39A8-C2A7-7F09-3BA7-2BCF6208D985}"/>
              </a:ext>
            </a:extLst>
          </p:cNvPr>
          <p:cNvSpPr>
            <a:spLocks noGrp="1"/>
          </p:cNvSpPr>
          <p:nvPr>
            <p:ph type="sldNum" sz="quarter" idx="12"/>
          </p:nvPr>
        </p:nvSpPr>
        <p:spPr/>
        <p:txBody>
          <a:bodyPr/>
          <a:lstStyle/>
          <a:p>
            <a:fld id="{75FEA0E9-E9A6-4752-B93F-D0BBFE063F1E}" type="slidenum">
              <a:rPr lang="en-US" smtClean="0"/>
              <a:t>‹#›</a:t>
            </a:fld>
            <a:endParaRPr lang="en-US"/>
          </a:p>
        </p:txBody>
      </p:sp>
    </p:spTree>
    <p:extLst>
      <p:ext uri="{BB962C8B-B14F-4D97-AF65-F5344CB8AC3E}">
        <p14:creationId xmlns:p14="http://schemas.microsoft.com/office/powerpoint/2010/main" val="1036435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9887-18D9-0B5D-21BC-7FBF9800B1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5B4E96-7077-3C8B-59E0-613658C9E8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E6C134E-E278-EF97-4810-5918CD1ED6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B1918F-D0FD-9405-EA37-1F6B79E89CD7}"/>
              </a:ext>
            </a:extLst>
          </p:cNvPr>
          <p:cNvSpPr>
            <a:spLocks noGrp="1"/>
          </p:cNvSpPr>
          <p:nvPr>
            <p:ph type="dt" sz="half" idx="10"/>
          </p:nvPr>
        </p:nvSpPr>
        <p:spPr/>
        <p:txBody>
          <a:bodyPr/>
          <a:lstStyle/>
          <a:p>
            <a:fld id="{FE0A18F8-69A2-4CD6-A4AB-8909BB1C49BC}" type="datetimeFigureOut">
              <a:rPr lang="en-US" smtClean="0"/>
              <a:t>5/1/2022</a:t>
            </a:fld>
            <a:endParaRPr lang="en-US"/>
          </a:p>
        </p:txBody>
      </p:sp>
      <p:sp>
        <p:nvSpPr>
          <p:cNvPr id="6" name="Footer Placeholder 5">
            <a:extLst>
              <a:ext uri="{FF2B5EF4-FFF2-40B4-BE49-F238E27FC236}">
                <a16:creationId xmlns:a16="http://schemas.microsoft.com/office/drawing/2014/main" id="{5E053DFC-DDE9-D79A-34A8-A6C7D77F6C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4EAA97-2D72-152C-846C-2AB04480C141}"/>
              </a:ext>
            </a:extLst>
          </p:cNvPr>
          <p:cNvSpPr>
            <a:spLocks noGrp="1"/>
          </p:cNvSpPr>
          <p:nvPr>
            <p:ph type="sldNum" sz="quarter" idx="12"/>
          </p:nvPr>
        </p:nvSpPr>
        <p:spPr/>
        <p:txBody>
          <a:bodyPr/>
          <a:lstStyle/>
          <a:p>
            <a:fld id="{75FEA0E9-E9A6-4752-B93F-D0BBFE063F1E}" type="slidenum">
              <a:rPr lang="en-US" smtClean="0"/>
              <a:t>‹#›</a:t>
            </a:fld>
            <a:endParaRPr lang="en-US"/>
          </a:p>
        </p:txBody>
      </p:sp>
    </p:spTree>
    <p:extLst>
      <p:ext uri="{BB962C8B-B14F-4D97-AF65-F5344CB8AC3E}">
        <p14:creationId xmlns:p14="http://schemas.microsoft.com/office/powerpoint/2010/main" val="1345550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A6741-839F-9A3F-6FC7-E8C2EEA477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620003-E62A-5A36-126C-A6B132685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E8CFDB-CAF8-E712-FB42-EB75BA9052E7}"/>
              </a:ext>
            </a:extLst>
          </p:cNvPr>
          <p:cNvSpPr>
            <a:spLocks noGrp="1"/>
          </p:cNvSpPr>
          <p:nvPr>
            <p:ph type="dt" sz="half" idx="10"/>
          </p:nvPr>
        </p:nvSpPr>
        <p:spPr/>
        <p:txBody>
          <a:bodyPr/>
          <a:lstStyle/>
          <a:p>
            <a:fld id="{FE0A18F8-69A2-4CD6-A4AB-8909BB1C49BC}" type="datetimeFigureOut">
              <a:rPr lang="en-US" smtClean="0"/>
              <a:t>5/1/2022</a:t>
            </a:fld>
            <a:endParaRPr lang="en-US"/>
          </a:p>
        </p:txBody>
      </p:sp>
      <p:sp>
        <p:nvSpPr>
          <p:cNvPr id="5" name="Footer Placeholder 4">
            <a:extLst>
              <a:ext uri="{FF2B5EF4-FFF2-40B4-BE49-F238E27FC236}">
                <a16:creationId xmlns:a16="http://schemas.microsoft.com/office/drawing/2014/main" id="{7D6CDFD9-22DA-13E4-1169-58E405D300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D89C4D-9E41-5AE6-196D-5ED13B17EA7B}"/>
              </a:ext>
            </a:extLst>
          </p:cNvPr>
          <p:cNvSpPr>
            <a:spLocks noGrp="1"/>
          </p:cNvSpPr>
          <p:nvPr>
            <p:ph type="sldNum" sz="quarter" idx="12"/>
          </p:nvPr>
        </p:nvSpPr>
        <p:spPr/>
        <p:txBody>
          <a:bodyPr/>
          <a:lstStyle/>
          <a:p>
            <a:fld id="{75FEA0E9-E9A6-4752-B93F-D0BBFE063F1E}" type="slidenum">
              <a:rPr lang="en-US" smtClean="0"/>
              <a:t>‹#›</a:t>
            </a:fld>
            <a:endParaRPr lang="en-US"/>
          </a:p>
        </p:txBody>
      </p:sp>
    </p:spTree>
    <p:extLst>
      <p:ext uri="{BB962C8B-B14F-4D97-AF65-F5344CB8AC3E}">
        <p14:creationId xmlns:p14="http://schemas.microsoft.com/office/powerpoint/2010/main" val="2082220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E0BAFE-CC6A-2826-E549-A963F26207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DB9258-E72F-AFD2-F103-75DAB7DF5F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7ECAF6-037E-244D-DB73-AA51B2E7CC62}"/>
              </a:ext>
            </a:extLst>
          </p:cNvPr>
          <p:cNvSpPr>
            <a:spLocks noGrp="1"/>
          </p:cNvSpPr>
          <p:nvPr>
            <p:ph type="dt" sz="half" idx="10"/>
          </p:nvPr>
        </p:nvSpPr>
        <p:spPr/>
        <p:txBody>
          <a:bodyPr/>
          <a:lstStyle/>
          <a:p>
            <a:fld id="{FE0A18F8-69A2-4CD6-A4AB-8909BB1C49BC}" type="datetimeFigureOut">
              <a:rPr lang="en-US" smtClean="0"/>
              <a:t>5/1/2022</a:t>
            </a:fld>
            <a:endParaRPr lang="en-US"/>
          </a:p>
        </p:txBody>
      </p:sp>
      <p:sp>
        <p:nvSpPr>
          <p:cNvPr id="5" name="Footer Placeholder 4">
            <a:extLst>
              <a:ext uri="{FF2B5EF4-FFF2-40B4-BE49-F238E27FC236}">
                <a16:creationId xmlns:a16="http://schemas.microsoft.com/office/drawing/2014/main" id="{D4F97052-BE6D-B89E-7496-8B2F436358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638869-C3D6-D657-1CFD-0E63748F161C}"/>
              </a:ext>
            </a:extLst>
          </p:cNvPr>
          <p:cNvSpPr>
            <a:spLocks noGrp="1"/>
          </p:cNvSpPr>
          <p:nvPr>
            <p:ph type="sldNum" sz="quarter" idx="12"/>
          </p:nvPr>
        </p:nvSpPr>
        <p:spPr/>
        <p:txBody>
          <a:bodyPr/>
          <a:lstStyle/>
          <a:p>
            <a:fld id="{75FEA0E9-E9A6-4752-B93F-D0BBFE063F1E}" type="slidenum">
              <a:rPr lang="en-US" smtClean="0"/>
              <a:t>‹#›</a:t>
            </a:fld>
            <a:endParaRPr lang="en-US"/>
          </a:p>
        </p:txBody>
      </p:sp>
    </p:spTree>
    <p:extLst>
      <p:ext uri="{BB962C8B-B14F-4D97-AF65-F5344CB8AC3E}">
        <p14:creationId xmlns:p14="http://schemas.microsoft.com/office/powerpoint/2010/main" val="3044708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A0DDB6-505D-9010-5AEC-ED2A5DA4A8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2C421B-D545-F8CE-C6CC-9E7FEFA40E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5DF28B-B6F5-3666-AE0F-73E4F5171C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0A18F8-69A2-4CD6-A4AB-8909BB1C49BC}" type="datetimeFigureOut">
              <a:rPr lang="en-US" smtClean="0"/>
              <a:t>5/1/2022</a:t>
            </a:fld>
            <a:endParaRPr lang="en-US"/>
          </a:p>
        </p:txBody>
      </p:sp>
      <p:sp>
        <p:nvSpPr>
          <p:cNvPr id="5" name="Footer Placeholder 4">
            <a:extLst>
              <a:ext uri="{FF2B5EF4-FFF2-40B4-BE49-F238E27FC236}">
                <a16:creationId xmlns:a16="http://schemas.microsoft.com/office/drawing/2014/main" id="{73230C92-A299-CF73-185A-BBB54295EB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67E294-D239-0DD2-D4F2-99E034182E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FEA0E9-E9A6-4752-B93F-D0BBFE063F1E}" type="slidenum">
              <a:rPr lang="en-US" smtClean="0"/>
              <a:t>‹#›</a:t>
            </a:fld>
            <a:endParaRPr lang="en-US"/>
          </a:p>
        </p:txBody>
      </p:sp>
    </p:spTree>
    <p:extLst>
      <p:ext uri="{BB962C8B-B14F-4D97-AF65-F5344CB8AC3E}">
        <p14:creationId xmlns:p14="http://schemas.microsoft.com/office/powerpoint/2010/main" val="185413910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7256B75-4C1E-7121-D1C6-3FA1A75C47D6}"/>
              </a:ext>
            </a:extLst>
          </p:cNvPr>
          <p:cNvSpPr>
            <a:spLocks noGrp="1"/>
          </p:cNvSpPr>
          <p:nvPr>
            <p:ph type="subTitle" idx="1"/>
          </p:nvPr>
        </p:nvSpPr>
        <p:spPr>
          <a:xfrm>
            <a:off x="327171" y="1191237"/>
            <a:ext cx="11383860" cy="5511567"/>
          </a:xfrm>
        </p:spPr>
        <p:txBody>
          <a:bodyPr>
            <a:normAutofit/>
          </a:bodyPr>
          <a:lstStyle/>
          <a:p>
            <a:pPr algn="l"/>
            <a:r>
              <a:rPr lang="en-US" b="0" i="0" dirty="0">
                <a:solidFill>
                  <a:srgbClr val="7A7A7A"/>
                </a:solidFill>
                <a:effectLst/>
                <a:latin typeface="Roboto" panose="02000000000000000000" pitchFamily="2" charset="0"/>
              </a:rPr>
              <a:t>The DH may now be any one of the starting defensive players, including the pitcher. A </a:t>
            </a:r>
            <a:r>
              <a:rPr lang="en-US" b="1" i="0" dirty="0">
                <a:solidFill>
                  <a:srgbClr val="7A7A7A"/>
                </a:solidFill>
                <a:effectLst/>
                <a:latin typeface="Roboto" panose="02000000000000000000" pitchFamily="2" charset="0"/>
              </a:rPr>
              <a:t>Player/Designated Hitter (P/DH)</a:t>
            </a:r>
            <a:r>
              <a:rPr lang="en-US" b="0" i="0" dirty="0">
                <a:solidFill>
                  <a:srgbClr val="7A7A7A"/>
                </a:solidFill>
                <a:effectLst/>
                <a:latin typeface="Roboto" panose="02000000000000000000" pitchFamily="2" charset="0"/>
              </a:rPr>
              <a:t> then holds two positions – a defensive position player and DH. All other aspects of the DH rule remain the same.</a:t>
            </a:r>
          </a:p>
          <a:p>
            <a:pPr lvl="1" algn="l">
              <a:buFont typeface="Arial" panose="020B0604020202020204" pitchFamily="34" charset="0"/>
              <a:buChar char="•"/>
            </a:pPr>
            <a:r>
              <a:rPr lang="en-US" b="0" i="0" dirty="0">
                <a:solidFill>
                  <a:srgbClr val="7A7A7A"/>
                </a:solidFill>
                <a:effectLst/>
                <a:latin typeface="Roboto" panose="02000000000000000000" pitchFamily="2" charset="0"/>
              </a:rPr>
              <a:t>Teams can still use the traditional DH for any player to start the game (Smith DH &amp; Jones Right Fielder)</a:t>
            </a:r>
          </a:p>
          <a:p>
            <a:pPr lvl="1" algn="l">
              <a:buFont typeface="Arial" panose="020B0604020202020204" pitchFamily="34" charset="0"/>
              <a:buChar char="•"/>
            </a:pPr>
            <a:r>
              <a:rPr lang="en-US" b="0" i="0" dirty="0">
                <a:solidFill>
                  <a:srgbClr val="7A7A7A"/>
                </a:solidFill>
                <a:effectLst/>
                <a:latin typeface="Roboto" panose="02000000000000000000" pitchFamily="2" charset="0"/>
              </a:rPr>
              <a:t>Teams can also still use a ‘straight nine’ lineup</a:t>
            </a:r>
          </a:p>
          <a:p>
            <a:pPr algn="l"/>
            <a:endParaRPr lang="en-US" b="0" i="0" dirty="0">
              <a:solidFill>
                <a:srgbClr val="7A7A7A"/>
              </a:solidFill>
              <a:effectLst/>
              <a:latin typeface="Roboto" panose="02000000000000000000" pitchFamily="2" charset="0"/>
            </a:endParaRPr>
          </a:p>
          <a:p>
            <a:pPr algn="l"/>
            <a:r>
              <a:rPr lang="en-US" b="1" i="0" dirty="0">
                <a:solidFill>
                  <a:srgbClr val="7A7A7A"/>
                </a:solidFill>
                <a:effectLst/>
                <a:latin typeface="Roboto" panose="02000000000000000000" pitchFamily="2" charset="0"/>
              </a:rPr>
              <a:t>Team forfeits role of DH if:</a:t>
            </a:r>
            <a:endParaRPr lang="en-US" b="0" i="0" dirty="0">
              <a:solidFill>
                <a:srgbClr val="7A7A7A"/>
              </a:solidFill>
              <a:effectLst/>
              <a:latin typeface="Roboto" panose="02000000000000000000" pitchFamily="2" charset="0"/>
            </a:endParaRPr>
          </a:p>
          <a:p>
            <a:pPr lvl="1" algn="l">
              <a:buFont typeface="Arial" panose="020B0604020202020204" pitchFamily="34" charset="0"/>
              <a:buChar char="•"/>
            </a:pPr>
            <a:r>
              <a:rPr lang="en-US" b="0" i="0" dirty="0">
                <a:solidFill>
                  <a:srgbClr val="7A7A7A"/>
                </a:solidFill>
                <a:effectLst/>
                <a:latin typeface="Roboto" panose="02000000000000000000" pitchFamily="2" charset="0"/>
              </a:rPr>
              <a:t>Not declared at the start of the game</a:t>
            </a:r>
          </a:p>
          <a:p>
            <a:pPr lvl="1" algn="l">
              <a:buFont typeface="Arial" panose="020B0604020202020204" pitchFamily="34" charset="0"/>
              <a:buChar char="•"/>
            </a:pPr>
            <a:r>
              <a:rPr lang="en-US" b="0" i="0" dirty="0">
                <a:solidFill>
                  <a:srgbClr val="7A7A7A"/>
                </a:solidFill>
                <a:effectLst/>
                <a:latin typeface="Roboto" panose="02000000000000000000" pitchFamily="2" charset="0"/>
              </a:rPr>
              <a:t>The defensive player for whom the DH batted, subsequently enters the game offensively (hitter, or runner)</a:t>
            </a:r>
          </a:p>
          <a:p>
            <a:pPr lvl="1" algn="l">
              <a:buFont typeface="Arial" panose="020B0604020202020204" pitchFamily="34" charset="0"/>
              <a:buChar char="•"/>
            </a:pPr>
            <a:r>
              <a:rPr lang="en-US" b="0" i="0" dirty="0">
                <a:solidFill>
                  <a:srgbClr val="7A7A7A"/>
                </a:solidFill>
                <a:effectLst/>
                <a:latin typeface="Roboto" panose="02000000000000000000" pitchFamily="2" charset="0"/>
              </a:rPr>
              <a:t>The DH assumes a defensive position (goes in as a fielder)</a:t>
            </a:r>
          </a:p>
          <a:p>
            <a:pPr lvl="1" algn="l">
              <a:buFont typeface="Arial" panose="020B0604020202020204" pitchFamily="34" charset="0"/>
              <a:buChar char="•"/>
            </a:pPr>
            <a:r>
              <a:rPr lang="en-US" b="0" i="0" dirty="0">
                <a:solidFill>
                  <a:srgbClr val="7A7A7A"/>
                </a:solidFill>
                <a:effectLst/>
                <a:latin typeface="Roboto" panose="02000000000000000000" pitchFamily="2" charset="0"/>
              </a:rPr>
              <a:t>When using P/DH , any player substitutes offensively for the DH</a:t>
            </a:r>
          </a:p>
          <a:p>
            <a:pPr marL="1200150" lvl="2" indent="-285750" algn="l">
              <a:buFont typeface="Arial" panose="020B0604020202020204" pitchFamily="34" charset="0"/>
              <a:buChar char="•"/>
            </a:pPr>
            <a:r>
              <a:rPr lang="en-US" b="0" i="0" dirty="0">
                <a:solidFill>
                  <a:srgbClr val="7A7A7A"/>
                </a:solidFill>
                <a:effectLst/>
                <a:latin typeface="Roboto" panose="02000000000000000000" pitchFamily="2" charset="0"/>
              </a:rPr>
              <a:t>If the P/DH is substituted for defensively, we now have the same DH and a new player in on defense. In other words, ANY time we change the </a:t>
            </a:r>
            <a:r>
              <a:rPr lang="en-US" b="1" i="0" dirty="0">
                <a:solidFill>
                  <a:srgbClr val="7A7A7A"/>
                </a:solidFill>
                <a:effectLst/>
                <a:latin typeface="Roboto" panose="02000000000000000000" pitchFamily="2" charset="0"/>
              </a:rPr>
              <a:t>hitter or runner</a:t>
            </a:r>
            <a:r>
              <a:rPr lang="en-US" b="0" i="0" dirty="0">
                <a:solidFill>
                  <a:srgbClr val="7A7A7A"/>
                </a:solidFill>
                <a:effectLst/>
                <a:latin typeface="Roboto" panose="02000000000000000000" pitchFamily="2" charset="0"/>
              </a:rPr>
              <a:t> we lose the DH when using a P/DH</a:t>
            </a:r>
          </a:p>
          <a:p>
            <a:endParaRPr lang="en-US" dirty="0"/>
          </a:p>
        </p:txBody>
      </p:sp>
      <p:sp>
        <p:nvSpPr>
          <p:cNvPr id="4" name="TextBox 3">
            <a:extLst>
              <a:ext uri="{FF2B5EF4-FFF2-40B4-BE49-F238E27FC236}">
                <a16:creationId xmlns:a16="http://schemas.microsoft.com/office/drawing/2014/main" id="{A839D6FF-EC01-7804-E325-21E0FE6F20DC}"/>
              </a:ext>
            </a:extLst>
          </p:cNvPr>
          <p:cNvSpPr txBox="1"/>
          <p:nvPr/>
        </p:nvSpPr>
        <p:spPr>
          <a:xfrm>
            <a:off x="3594353" y="251670"/>
            <a:ext cx="5003293" cy="861774"/>
          </a:xfrm>
          <a:prstGeom prst="rect">
            <a:avLst/>
          </a:prstGeom>
          <a:noFill/>
        </p:spPr>
        <p:txBody>
          <a:bodyPr wrap="none" rtlCol="0">
            <a:spAutoFit/>
          </a:bodyPr>
          <a:lstStyle/>
          <a:p>
            <a:r>
              <a:rPr lang="en-US" sz="3200" b="1" i="0" dirty="0">
                <a:solidFill>
                  <a:srgbClr val="7A7A7A"/>
                </a:solidFill>
                <a:effectLst/>
                <a:latin typeface="Roboto" panose="02000000000000000000" pitchFamily="2" charset="0"/>
              </a:rPr>
              <a:t>Applying the New DH Rule</a:t>
            </a:r>
          </a:p>
          <a:p>
            <a:endParaRPr lang="en-US" dirty="0"/>
          </a:p>
        </p:txBody>
      </p:sp>
    </p:spTree>
    <p:extLst>
      <p:ext uri="{BB962C8B-B14F-4D97-AF65-F5344CB8AC3E}">
        <p14:creationId xmlns:p14="http://schemas.microsoft.com/office/powerpoint/2010/main" val="4181962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78ED50-556D-CCF4-945C-632D38A5CCDF}"/>
              </a:ext>
            </a:extLst>
          </p:cNvPr>
          <p:cNvSpPr txBox="1"/>
          <p:nvPr/>
        </p:nvSpPr>
        <p:spPr>
          <a:xfrm>
            <a:off x="914400" y="754252"/>
            <a:ext cx="10712742" cy="1477328"/>
          </a:xfrm>
          <a:prstGeom prst="rect">
            <a:avLst/>
          </a:prstGeom>
          <a:noFill/>
        </p:spPr>
        <p:txBody>
          <a:bodyPr wrap="square">
            <a:spAutoFit/>
          </a:bodyPr>
          <a:lstStyle/>
          <a:p>
            <a:r>
              <a:rPr lang="en-US" b="0" i="0" dirty="0">
                <a:solidFill>
                  <a:srgbClr val="7A7A7A"/>
                </a:solidFill>
                <a:effectLst/>
                <a:latin typeface="Roboto" panose="02000000000000000000" pitchFamily="2" charset="0"/>
              </a:rPr>
              <a:t>A player listed as P/DH is in both the offensive and defensive lineups. If P/DH leaves the DEFENSIVE lineup, they can remain in the OFFENSIVE lineup. For Example: Smith is the P/DH to start the game. In the 5th inning Jones comes into play RF for Smith. Smith is now the DH only and Jones the fielder only; however, if Smith is pinch hit or pinch ran for, then we lose the DH. The substitute is now in both offensively and defensively for Smith and there in no longer a DH.</a:t>
            </a:r>
            <a:endParaRPr lang="en-US" dirty="0"/>
          </a:p>
        </p:txBody>
      </p:sp>
      <p:sp>
        <p:nvSpPr>
          <p:cNvPr id="7" name="TextBox 6">
            <a:extLst>
              <a:ext uri="{FF2B5EF4-FFF2-40B4-BE49-F238E27FC236}">
                <a16:creationId xmlns:a16="http://schemas.microsoft.com/office/drawing/2014/main" id="{C2E91D84-ADD6-23B8-BC76-AE48BC17B10C}"/>
              </a:ext>
            </a:extLst>
          </p:cNvPr>
          <p:cNvSpPr txBox="1"/>
          <p:nvPr/>
        </p:nvSpPr>
        <p:spPr>
          <a:xfrm>
            <a:off x="914400" y="3174232"/>
            <a:ext cx="10410738" cy="923330"/>
          </a:xfrm>
          <a:prstGeom prst="rect">
            <a:avLst/>
          </a:prstGeom>
          <a:noFill/>
        </p:spPr>
        <p:txBody>
          <a:bodyPr wrap="square">
            <a:spAutoFit/>
          </a:bodyPr>
          <a:lstStyle/>
          <a:p>
            <a:r>
              <a:rPr lang="en-US" dirty="0"/>
              <a:t>SITUATION : Jones, as the player/ DH, grows tired in the fifth inning and is replaced as the pitcher by Coleman. Jones remains the DH. In the sixth inning, Jones is hit by a pitch in the helmet and the medical staff will not allow him to continue in the game. The coach a) puts Smith in to run for Jones at first base Illegal/legal. </a:t>
            </a:r>
          </a:p>
        </p:txBody>
      </p:sp>
      <p:sp>
        <p:nvSpPr>
          <p:cNvPr id="9" name="TextBox 8">
            <a:extLst>
              <a:ext uri="{FF2B5EF4-FFF2-40B4-BE49-F238E27FC236}">
                <a16:creationId xmlns:a16="http://schemas.microsoft.com/office/drawing/2014/main" id="{59E7B91C-BD63-CF8F-19FD-4391F02BCE01}"/>
              </a:ext>
            </a:extLst>
          </p:cNvPr>
          <p:cNvSpPr txBox="1"/>
          <p:nvPr/>
        </p:nvSpPr>
        <p:spPr>
          <a:xfrm>
            <a:off x="1367406" y="4508731"/>
            <a:ext cx="9957732" cy="646331"/>
          </a:xfrm>
          <a:prstGeom prst="rect">
            <a:avLst/>
          </a:prstGeom>
          <a:noFill/>
        </p:spPr>
        <p:txBody>
          <a:bodyPr wrap="square">
            <a:spAutoFit/>
          </a:bodyPr>
          <a:lstStyle/>
          <a:p>
            <a:r>
              <a:rPr lang="en-US" dirty="0"/>
              <a:t>In (a), the role of the DH will be ended for the game as Smith is an offensive substitute for Jones. Additionally, Coleman will be out of the game since Smith now occupies that spot in the batting order. </a:t>
            </a:r>
          </a:p>
        </p:txBody>
      </p:sp>
    </p:spTree>
    <p:extLst>
      <p:ext uri="{BB962C8B-B14F-4D97-AF65-F5344CB8AC3E}">
        <p14:creationId xmlns:p14="http://schemas.microsoft.com/office/powerpoint/2010/main" val="57693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A81CD3-758E-C9F6-32EB-C608445EA896}"/>
              </a:ext>
            </a:extLst>
          </p:cNvPr>
          <p:cNvSpPr txBox="1"/>
          <p:nvPr/>
        </p:nvSpPr>
        <p:spPr>
          <a:xfrm>
            <a:off x="1191236" y="1999936"/>
            <a:ext cx="10201013" cy="923330"/>
          </a:xfrm>
          <a:prstGeom prst="rect">
            <a:avLst/>
          </a:prstGeom>
          <a:noFill/>
        </p:spPr>
        <p:txBody>
          <a:bodyPr wrap="square">
            <a:spAutoFit/>
          </a:bodyPr>
          <a:lstStyle/>
          <a:p>
            <a:r>
              <a:rPr lang="en-US" dirty="0"/>
              <a:t>SITUATION : Brady is the pitcher/ DH and tires in the second inning. The coach brings in Kelly to pitch in the second inning. In the fourth inning, Evans replaces Kelly as the pitcher. In the fifth inning, Brown replaces Evans as the pitcher. In the seventh inning, Brady returns to play first base. </a:t>
            </a:r>
          </a:p>
        </p:txBody>
      </p:sp>
      <p:sp>
        <p:nvSpPr>
          <p:cNvPr id="5" name="TextBox 4">
            <a:extLst>
              <a:ext uri="{FF2B5EF4-FFF2-40B4-BE49-F238E27FC236}">
                <a16:creationId xmlns:a16="http://schemas.microsoft.com/office/drawing/2014/main" id="{222F2A87-B11B-C8C1-05BF-C0071B56B797}"/>
              </a:ext>
            </a:extLst>
          </p:cNvPr>
          <p:cNvSpPr txBox="1"/>
          <p:nvPr/>
        </p:nvSpPr>
        <p:spPr>
          <a:xfrm>
            <a:off x="1803634" y="4387010"/>
            <a:ext cx="8607104" cy="923330"/>
          </a:xfrm>
          <a:prstGeom prst="rect">
            <a:avLst/>
          </a:prstGeom>
          <a:noFill/>
        </p:spPr>
        <p:txBody>
          <a:bodyPr wrap="square">
            <a:spAutoFit/>
          </a:bodyPr>
          <a:lstStyle/>
          <a:p>
            <a:r>
              <a:rPr lang="en-US" dirty="0"/>
              <a:t>RULING: These substitutions are all legal, with Brady remaining the DH in each instance. Brown will be out of the game when Brady returns. The pitcher/DH is not locked into a defensive position and may be moved defensively while being locked in the batting order. </a:t>
            </a:r>
          </a:p>
        </p:txBody>
      </p:sp>
    </p:spTree>
    <p:extLst>
      <p:ext uri="{BB962C8B-B14F-4D97-AF65-F5344CB8AC3E}">
        <p14:creationId xmlns:p14="http://schemas.microsoft.com/office/powerpoint/2010/main" val="2383520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D74164-5FF5-46F2-2B8A-BE4C9C6AC766}"/>
              </a:ext>
            </a:extLst>
          </p:cNvPr>
          <p:cNvSpPr txBox="1"/>
          <p:nvPr/>
        </p:nvSpPr>
        <p:spPr>
          <a:xfrm>
            <a:off x="844492" y="951637"/>
            <a:ext cx="10503016" cy="1200329"/>
          </a:xfrm>
          <a:prstGeom prst="rect">
            <a:avLst/>
          </a:prstGeom>
          <a:noFill/>
        </p:spPr>
        <p:txBody>
          <a:bodyPr wrap="square">
            <a:spAutoFit/>
          </a:bodyPr>
          <a:lstStyle/>
          <a:p>
            <a:r>
              <a:rPr lang="en-US" dirty="0"/>
              <a:t>SITUATION: Does a player/DH have a re-entry as the defensive player and a re-entry as the DH? RULING: No, any of the starting players may be removed from the game and re-entered once. The player may not be removed as a defensive player and removed later as the DH and re-enter twice in both capacities. He has one re-entry. </a:t>
            </a:r>
          </a:p>
        </p:txBody>
      </p:sp>
      <p:sp>
        <p:nvSpPr>
          <p:cNvPr id="5" name="TextBox 4">
            <a:extLst>
              <a:ext uri="{FF2B5EF4-FFF2-40B4-BE49-F238E27FC236}">
                <a16:creationId xmlns:a16="http://schemas.microsoft.com/office/drawing/2014/main" id="{01FCC50B-B018-C860-BE94-4417B905DA70}"/>
              </a:ext>
            </a:extLst>
          </p:cNvPr>
          <p:cNvSpPr txBox="1"/>
          <p:nvPr/>
        </p:nvSpPr>
        <p:spPr>
          <a:xfrm>
            <a:off x="1149292" y="2830933"/>
            <a:ext cx="9722840" cy="923330"/>
          </a:xfrm>
          <a:prstGeom prst="rect">
            <a:avLst/>
          </a:prstGeom>
          <a:noFill/>
        </p:spPr>
        <p:txBody>
          <a:bodyPr wrap="square">
            <a:spAutoFit/>
          </a:bodyPr>
          <a:lstStyle/>
          <a:p>
            <a:r>
              <a:rPr lang="en-US" dirty="0"/>
              <a:t>RULING: No, any of the starting players may be removed from the game and re-entered once. The player may not be removed as a defensive player and removed later as the DH and re-enter twice in both capacities. He has one re-entry. </a:t>
            </a:r>
          </a:p>
        </p:txBody>
      </p:sp>
    </p:spTree>
    <p:extLst>
      <p:ext uri="{BB962C8B-B14F-4D97-AF65-F5344CB8AC3E}">
        <p14:creationId xmlns:p14="http://schemas.microsoft.com/office/powerpoint/2010/main" val="3869847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BBA104-5FFD-6B14-502D-659808A72D1D}"/>
              </a:ext>
            </a:extLst>
          </p:cNvPr>
          <p:cNvSpPr txBox="1"/>
          <p:nvPr/>
        </p:nvSpPr>
        <p:spPr>
          <a:xfrm>
            <a:off x="813732" y="1081423"/>
            <a:ext cx="10721130" cy="1477328"/>
          </a:xfrm>
          <a:prstGeom prst="rect">
            <a:avLst/>
          </a:prstGeom>
          <a:noFill/>
        </p:spPr>
        <p:txBody>
          <a:bodyPr wrap="square">
            <a:spAutoFit/>
          </a:bodyPr>
          <a:lstStyle/>
          <a:p>
            <a:r>
              <a:rPr lang="en-US" dirty="0"/>
              <a:t>SITUATION: The home team is using Jones as the player/DH option. In the fifth inning, with the DH going 0-3 at bat, the coach wishes to use a pinch-hitter for Jones. He tells the plate umpire that Smith will bat for the DH with Jones returning as DH later in the game. RULING: The coach may use a pinch-hitter for player/DH, but when he does the role of the DH has ended for the game. Jones may return later, but when he does it will be as a defensive player who will bat for himself. [3-1-4b(2)]</a:t>
            </a:r>
          </a:p>
        </p:txBody>
      </p:sp>
      <p:sp>
        <p:nvSpPr>
          <p:cNvPr id="5" name="TextBox 4">
            <a:extLst>
              <a:ext uri="{FF2B5EF4-FFF2-40B4-BE49-F238E27FC236}">
                <a16:creationId xmlns:a16="http://schemas.microsoft.com/office/drawing/2014/main" id="{797414BD-D25E-B6E9-D69A-EC4FFA242FBB}"/>
              </a:ext>
            </a:extLst>
          </p:cNvPr>
          <p:cNvSpPr txBox="1"/>
          <p:nvPr/>
        </p:nvSpPr>
        <p:spPr>
          <a:xfrm>
            <a:off x="1384182" y="2830933"/>
            <a:ext cx="9706063" cy="923330"/>
          </a:xfrm>
          <a:prstGeom prst="rect">
            <a:avLst/>
          </a:prstGeom>
          <a:noFill/>
        </p:spPr>
        <p:txBody>
          <a:bodyPr wrap="square">
            <a:spAutoFit/>
          </a:bodyPr>
          <a:lstStyle/>
          <a:p>
            <a:r>
              <a:rPr lang="en-US" dirty="0"/>
              <a:t>RULING: The coach may use a pinch-hitter for player/DH, but when he does the role of the DH has ended for the game. Jones may return later, but when he does it will be as a defensive player who will bat for himself. </a:t>
            </a:r>
          </a:p>
        </p:txBody>
      </p:sp>
    </p:spTree>
    <p:extLst>
      <p:ext uri="{BB962C8B-B14F-4D97-AF65-F5344CB8AC3E}">
        <p14:creationId xmlns:p14="http://schemas.microsoft.com/office/powerpoint/2010/main" val="187439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1ED423-2F7F-FDBB-2FF9-E5A635F45C2C}"/>
              </a:ext>
            </a:extLst>
          </p:cNvPr>
          <p:cNvSpPr txBox="1"/>
          <p:nvPr/>
        </p:nvSpPr>
        <p:spPr>
          <a:xfrm>
            <a:off x="4118995" y="318782"/>
            <a:ext cx="2650726" cy="646331"/>
          </a:xfrm>
          <a:prstGeom prst="rect">
            <a:avLst/>
          </a:prstGeom>
          <a:noFill/>
        </p:spPr>
        <p:txBody>
          <a:bodyPr wrap="none" rtlCol="0">
            <a:spAutoFit/>
          </a:bodyPr>
          <a:lstStyle/>
          <a:p>
            <a:r>
              <a:rPr lang="en-US" sz="3600" dirty="0"/>
              <a:t>Observations</a:t>
            </a:r>
          </a:p>
        </p:txBody>
      </p:sp>
      <p:sp>
        <p:nvSpPr>
          <p:cNvPr id="4" name="TextBox 3">
            <a:extLst>
              <a:ext uri="{FF2B5EF4-FFF2-40B4-BE49-F238E27FC236}">
                <a16:creationId xmlns:a16="http://schemas.microsoft.com/office/drawing/2014/main" id="{C78AB021-47F5-A864-F40B-EF1FF0962C81}"/>
              </a:ext>
            </a:extLst>
          </p:cNvPr>
          <p:cNvSpPr txBox="1"/>
          <p:nvPr/>
        </p:nvSpPr>
        <p:spPr>
          <a:xfrm>
            <a:off x="1082180" y="1030440"/>
            <a:ext cx="9840286" cy="1754326"/>
          </a:xfrm>
          <a:prstGeom prst="rect">
            <a:avLst/>
          </a:prstGeom>
          <a:noFill/>
        </p:spPr>
        <p:txBody>
          <a:bodyPr wrap="square">
            <a:spAutoFit/>
          </a:bodyPr>
          <a:lstStyle/>
          <a:p>
            <a:pPr marL="342900" marR="0" indent="-342900">
              <a:spcBef>
                <a:spcPts val="0"/>
              </a:spcBef>
              <a:spcAft>
                <a:spcPts val="0"/>
              </a:spcAf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BU must make a call on plays on bases! Talking pull foot/swipe tag situation. You can always conference after and change the call.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indent="-342900">
              <a:spcBef>
                <a:spcPts val="0"/>
              </a:spcBef>
              <a:spcAft>
                <a:spcPts val="0"/>
              </a:spcAft>
              <a:buAutoNum type="arabicPeriod" startAt="5"/>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indent="-342900">
              <a:spcBef>
                <a:spcPts val="0"/>
              </a:spcBef>
              <a:spcAft>
                <a:spcPts val="0"/>
              </a:spcAft>
              <a:buAutoNum type="arabicPeriod" startAt="5"/>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8" name="TextBox 7">
            <a:extLst>
              <a:ext uri="{FF2B5EF4-FFF2-40B4-BE49-F238E27FC236}">
                <a16:creationId xmlns:a16="http://schemas.microsoft.com/office/drawing/2014/main" id="{B914D2B4-328E-5A34-22AE-3B42EE7A4EF6}"/>
              </a:ext>
            </a:extLst>
          </p:cNvPr>
          <p:cNvSpPr txBox="1"/>
          <p:nvPr/>
        </p:nvSpPr>
        <p:spPr>
          <a:xfrm>
            <a:off x="1147195" y="1896335"/>
            <a:ext cx="6094602" cy="1200329"/>
          </a:xfrm>
          <a:prstGeom prst="rect">
            <a:avLst/>
          </a:prstGeom>
          <a:noFill/>
        </p:spPr>
        <p:txBody>
          <a:bodyPr wrap="square">
            <a:spAutoFit/>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 On 1b to 3b plays when PU says he’s at 3b the base ump needs to get away and head towards B position. BU is staying too close to 3b.</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EE9A09C4-E6BD-CED6-EA03-EFA9792F32BC}"/>
              </a:ext>
            </a:extLst>
          </p:cNvPr>
          <p:cNvSpPr txBox="1"/>
          <p:nvPr/>
        </p:nvSpPr>
        <p:spPr>
          <a:xfrm>
            <a:off x="1147195" y="3094010"/>
            <a:ext cx="9037040" cy="1200329"/>
          </a:xfrm>
          <a:prstGeom prst="rect">
            <a:avLst/>
          </a:prstGeom>
          <a:noFill/>
        </p:spPr>
        <p:txBody>
          <a:bodyPr wrap="square">
            <a:spAutoFit/>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3. PU covering 3b on first to third situation is meant for hits to outfield. If play originated in the infield BU has all 3 bases. PU should be on foul line looking for pulling foot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taking overthrown balls.</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2468BC7E-62AE-27BA-27CA-40FA6502FAC9}"/>
              </a:ext>
            </a:extLst>
          </p:cNvPr>
          <p:cNvSpPr txBox="1"/>
          <p:nvPr/>
        </p:nvSpPr>
        <p:spPr>
          <a:xfrm>
            <a:off x="1147195" y="4294339"/>
            <a:ext cx="10203110" cy="646331"/>
          </a:xfrm>
          <a:prstGeom prst="rect">
            <a:avLst/>
          </a:prstGeom>
          <a:noFill/>
        </p:spPr>
        <p:txBody>
          <a:bodyPr wrap="square">
            <a:spAutoFit/>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4. BU taking plays at 1b from C position. Drift on ground balls and if starting in C position try to get as close to the B position as possible for the call at 1b.</a:t>
            </a:r>
          </a:p>
        </p:txBody>
      </p:sp>
      <p:sp>
        <p:nvSpPr>
          <p:cNvPr id="13" name="TextBox 12">
            <a:extLst>
              <a:ext uri="{FF2B5EF4-FFF2-40B4-BE49-F238E27FC236}">
                <a16:creationId xmlns:a16="http://schemas.microsoft.com/office/drawing/2014/main" id="{54169A3B-94B0-7E61-0E2D-1A66B1793AE3}"/>
              </a:ext>
            </a:extLst>
          </p:cNvPr>
          <p:cNvSpPr txBox="1"/>
          <p:nvPr/>
        </p:nvSpPr>
        <p:spPr>
          <a:xfrm>
            <a:off x="1147196" y="5135808"/>
            <a:ext cx="8892330" cy="369332"/>
          </a:xfrm>
          <a:prstGeom prst="rect">
            <a:avLst/>
          </a:prstGeom>
          <a:noFill/>
        </p:spPr>
        <p:txBody>
          <a:bodyPr wrap="square">
            <a:spAutoFit/>
          </a:bodyPr>
          <a:lstStyle/>
          <a:p>
            <a:pPr marL="0" marR="0">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5.</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Timing on bases and ball and strikes.  Many can afford to slow down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51594F7C-D442-1421-F508-8B9C3FFEC9F6}"/>
              </a:ext>
            </a:extLst>
          </p:cNvPr>
          <p:cNvSpPr txBox="1"/>
          <p:nvPr/>
        </p:nvSpPr>
        <p:spPr>
          <a:xfrm>
            <a:off x="1071694" y="6379763"/>
            <a:ext cx="8892330" cy="369332"/>
          </a:xfrm>
          <a:prstGeom prst="rect">
            <a:avLst/>
          </a:prstGeom>
          <a:noFill/>
        </p:spPr>
        <p:txBody>
          <a:bodyPr wrap="square">
            <a:spAutoFit/>
          </a:bodyPr>
          <a:lstStyle/>
          <a:p>
            <a:pPr marL="0" marR="0">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 7.</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Others?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06326CA9-8F6A-B519-AC9E-0F2EACDE1A3C}"/>
              </a:ext>
            </a:extLst>
          </p:cNvPr>
          <p:cNvSpPr txBox="1"/>
          <p:nvPr/>
        </p:nvSpPr>
        <p:spPr>
          <a:xfrm>
            <a:off x="1147196" y="5698533"/>
            <a:ext cx="8892330" cy="369332"/>
          </a:xfrm>
          <a:prstGeom prst="rect">
            <a:avLst/>
          </a:prstGeom>
          <a:noFill/>
        </p:spPr>
        <p:txBody>
          <a:bodyPr wrap="square">
            <a:spAutoFit/>
          </a:bodyPr>
          <a:lstStyle/>
          <a:p>
            <a:pPr marL="0" marR="0">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6.</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Dress for seventh inning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682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3200" y="457200"/>
            <a:ext cx="3591432" cy="369332"/>
          </a:xfrm>
          <a:prstGeom prst="rect">
            <a:avLst/>
          </a:prstGeom>
          <a:noFill/>
        </p:spPr>
        <p:txBody>
          <a:bodyPr wrap="none" rtlCol="0">
            <a:spAutoFit/>
          </a:bodyPr>
          <a:lstStyle/>
          <a:p>
            <a:r>
              <a:rPr lang="en-US" dirty="0"/>
              <a:t>Speed-up Series 1: Mound Meetings</a:t>
            </a:r>
          </a:p>
        </p:txBody>
      </p:sp>
      <p:sp>
        <p:nvSpPr>
          <p:cNvPr id="5" name="TextBox 4"/>
          <p:cNvSpPr txBox="1"/>
          <p:nvPr/>
        </p:nvSpPr>
        <p:spPr>
          <a:xfrm>
            <a:off x="2743201" y="1371600"/>
            <a:ext cx="7162800" cy="1754326"/>
          </a:xfrm>
          <a:prstGeom prst="rect">
            <a:avLst/>
          </a:prstGeom>
          <a:noFill/>
        </p:spPr>
        <p:txBody>
          <a:bodyPr wrap="square" rtlCol="0">
            <a:spAutoFit/>
          </a:bodyPr>
          <a:lstStyle/>
          <a:p>
            <a:r>
              <a:rPr lang="en-US" dirty="0"/>
              <a:t>Before Going to Mound</a:t>
            </a:r>
          </a:p>
          <a:p>
            <a:r>
              <a:rPr lang="en-US" dirty="0"/>
              <a:t>	1. Record the details. Make note of the game situation (inning, out, batter, who made the visit) on the lineup card to ensure that the conference does not require substitution</a:t>
            </a:r>
          </a:p>
          <a:p>
            <a:r>
              <a:rPr lang="en-US" dirty="0"/>
              <a:t>	2.  Allow reasonable time for the meeting. By the time you’ve recorded the details and brushed the plate off, it’s time to head out.</a:t>
            </a:r>
          </a:p>
        </p:txBody>
      </p:sp>
      <p:sp>
        <p:nvSpPr>
          <p:cNvPr id="6" name="TextBox 5"/>
          <p:cNvSpPr txBox="1"/>
          <p:nvPr/>
        </p:nvSpPr>
        <p:spPr>
          <a:xfrm>
            <a:off x="2887134" y="3505200"/>
            <a:ext cx="7162800" cy="2308324"/>
          </a:xfrm>
          <a:prstGeom prst="rect">
            <a:avLst/>
          </a:prstGeom>
          <a:noFill/>
        </p:spPr>
        <p:txBody>
          <a:bodyPr wrap="square" rtlCol="0">
            <a:spAutoFit/>
          </a:bodyPr>
          <a:lstStyle/>
          <a:p>
            <a:r>
              <a:rPr lang="en-US" dirty="0"/>
              <a:t>Getting There</a:t>
            </a:r>
          </a:p>
          <a:p>
            <a:r>
              <a:rPr lang="en-US" dirty="0"/>
              <a:t>	3. Walk with a purpose. There is no need to run because it looks like you are rushing the meeting, but instead walk briskly and get to the mound.</a:t>
            </a:r>
          </a:p>
          <a:p>
            <a:r>
              <a:rPr lang="en-US" dirty="0"/>
              <a:t>	4.  Approach the mound opposite the coach. Without saying anything, walk up on the hill facing the coach, even if you have to walk around to the back side.  He can see you and should know it time to wrap it up. If he doesn’t, say “all set coach?”</a:t>
            </a:r>
          </a:p>
        </p:txBody>
      </p:sp>
    </p:spTree>
    <p:extLst>
      <p:ext uri="{BB962C8B-B14F-4D97-AF65-F5344CB8AC3E}">
        <p14:creationId xmlns:p14="http://schemas.microsoft.com/office/powerpoint/2010/main" val="4015843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0082" y="868260"/>
            <a:ext cx="7162800" cy="2308324"/>
          </a:xfrm>
          <a:prstGeom prst="rect">
            <a:avLst/>
          </a:prstGeom>
          <a:noFill/>
        </p:spPr>
        <p:txBody>
          <a:bodyPr wrap="square" rtlCol="0">
            <a:spAutoFit/>
          </a:bodyPr>
          <a:lstStyle/>
          <a:p>
            <a:r>
              <a:rPr lang="en-US" dirty="0"/>
              <a:t>You are There</a:t>
            </a:r>
          </a:p>
          <a:p>
            <a:pPr lvl="1"/>
            <a:r>
              <a:rPr lang="en-US" dirty="0"/>
              <a:t>		</a:t>
            </a:r>
          </a:p>
          <a:p>
            <a:pPr lvl="1"/>
            <a:r>
              <a:rPr lang="en-US" dirty="0"/>
              <a:t>5.  Avoid arguments.  Sometimes coaches will want to 	discuss balls and strikes while at a mound conference.  	That must be cut off immediately:  Coach, I’m not here to 	discuss balls and strikes.  Are you going to make a 	change?”  If he continues, warn him and then follow through 	with the consequences if necessary.</a:t>
            </a:r>
          </a:p>
        </p:txBody>
      </p:sp>
      <p:sp>
        <p:nvSpPr>
          <p:cNvPr id="5" name="TextBox 4"/>
          <p:cNvSpPr txBox="1"/>
          <p:nvPr/>
        </p:nvSpPr>
        <p:spPr>
          <a:xfrm>
            <a:off x="2280082" y="3429001"/>
            <a:ext cx="7162800" cy="2031325"/>
          </a:xfrm>
          <a:prstGeom prst="rect">
            <a:avLst/>
          </a:prstGeom>
          <a:noFill/>
        </p:spPr>
        <p:txBody>
          <a:bodyPr wrap="square" rtlCol="0">
            <a:spAutoFit/>
          </a:bodyPr>
          <a:lstStyle/>
          <a:p>
            <a:r>
              <a:rPr lang="en-US" dirty="0"/>
              <a:t>Going Back Home</a:t>
            </a:r>
          </a:p>
          <a:p>
            <a:r>
              <a:rPr lang="en-US" dirty="0"/>
              <a:t>	6. Tell him how many trips he has used.  Coaches usually know 	how many visits to the mound they have used. </a:t>
            </a:r>
          </a:p>
          <a:p>
            <a:r>
              <a:rPr lang="en-US" dirty="0"/>
              <a:t>	7.  Jog.  Beat the catcher back to the plate area and be in 	position, ready to resume the game by the time he is there.  	Your hustle will show, and you’ll be helping maintain the 	pace 	of the play.</a:t>
            </a:r>
          </a:p>
        </p:txBody>
      </p:sp>
      <p:sp>
        <p:nvSpPr>
          <p:cNvPr id="2" name="TextBox 1">
            <a:extLst>
              <a:ext uri="{FF2B5EF4-FFF2-40B4-BE49-F238E27FC236}">
                <a16:creationId xmlns:a16="http://schemas.microsoft.com/office/drawing/2014/main" id="{7D8B3671-92F1-CA00-DEF7-BF2BC89A7DDA}"/>
              </a:ext>
            </a:extLst>
          </p:cNvPr>
          <p:cNvSpPr txBox="1"/>
          <p:nvPr/>
        </p:nvSpPr>
        <p:spPr>
          <a:xfrm>
            <a:off x="1442906" y="402672"/>
            <a:ext cx="3015826" cy="369332"/>
          </a:xfrm>
          <a:prstGeom prst="rect">
            <a:avLst/>
          </a:prstGeom>
          <a:noFill/>
        </p:spPr>
        <p:txBody>
          <a:bodyPr wrap="none" rtlCol="0">
            <a:spAutoFit/>
          </a:bodyPr>
          <a:lstStyle/>
          <a:p>
            <a:r>
              <a:rPr lang="en-US" dirty="0"/>
              <a:t>Mound Meetings (continued)</a:t>
            </a:r>
          </a:p>
        </p:txBody>
      </p:sp>
    </p:spTree>
    <p:extLst>
      <p:ext uri="{BB962C8B-B14F-4D97-AF65-F5344CB8AC3E}">
        <p14:creationId xmlns:p14="http://schemas.microsoft.com/office/powerpoint/2010/main" val="895713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54200" y="381000"/>
            <a:ext cx="3890296" cy="369332"/>
          </a:xfrm>
          <a:prstGeom prst="rect">
            <a:avLst/>
          </a:prstGeom>
          <a:noFill/>
        </p:spPr>
        <p:txBody>
          <a:bodyPr wrap="none" rtlCol="0">
            <a:spAutoFit/>
          </a:bodyPr>
          <a:lstStyle/>
          <a:p>
            <a:r>
              <a:rPr lang="en-US" b="1" i="1" dirty="0"/>
              <a:t>Speed-up Series 3: Game management</a:t>
            </a:r>
          </a:p>
        </p:txBody>
      </p:sp>
      <p:sp>
        <p:nvSpPr>
          <p:cNvPr id="5" name="TextBox 4"/>
          <p:cNvSpPr txBox="1"/>
          <p:nvPr/>
        </p:nvSpPr>
        <p:spPr>
          <a:xfrm>
            <a:off x="1828800" y="1066800"/>
            <a:ext cx="8458200" cy="5632311"/>
          </a:xfrm>
          <a:prstGeom prst="rect">
            <a:avLst/>
          </a:prstGeom>
          <a:noFill/>
        </p:spPr>
        <p:txBody>
          <a:bodyPr wrap="square" rtlCol="0">
            <a:spAutoFit/>
          </a:bodyPr>
          <a:lstStyle/>
          <a:p>
            <a:r>
              <a:rPr lang="en-US" dirty="0"/>
              <a:t>Before Game Starts</a:t>
            </a:r>
          </a:p>
          <a:p>
            <a:r>
              <a:rPr lang="en-US" dirty="0"/>
              <a:t>	1. Pitchers</a:t>
            </a:r>
          </a:p>
          <a:p>
            <a:r>
              <a:rPr lang="en-US" dirty="0"/>
              <a:t>		a. Always count pitchers</a:t>
            </a:r>
          </a:p>
          <a:p>
            <a:pPr lvl="4"/>
            <a:r>
              <a:rPr lang="en-US" dirty="0"/>
              <a:t>b. Protect batter without holding hand up</a:t>
            </a:r>
          </a:p>
          <a:p>
            <a:pPr lvl="4"/>
            <a:r>
              <a:rPr lang="en-US" dirty="0"/>
              <a:t>c. Protect batter with hand up if Pitcher is pushing</a:t>
            </a:r>
          </a:p>
          <a:p>
            <a:pPr lvl="4"/>
            <a:r>
              <a:rPr lang="en-US" dirty="0"/>
              <a:t>d. Always put back in play with signal and just loud enough for                                   	catcher and batter can hear</a:t>
            </a:r>
          </a:p>
          <a:p>
            <a:endParaRPr lang="en-US" dirty="0"/>
          </a:p>
          <a:p>
            <a:r>
              <a:rPr lang="en-US" dirty="0"/>
              <a:t>	2. Batters</a:t>
            </a:r>
          </a:p>
          <a:p>
            <a:pPr marL="2171700" lvl="4" indent="-342900">
              <a:buAutoNum type="alphaLcPeriod"/>
            </a:pPr>
            <a:r>
              <a:rPr lang="en-US" dirty="0"/>
              <a:t>Let on deck batter know you are ready</a:t>
            </a:r>
          </a:p>
          <a:p>
            <a:pPr marL="2171700" lvl="4" indent="-342900">
              <a:buAutoNum type="alphaLcPeriod"/>
            </a:pPr>
            <a:r>
              <a:rPr lang="en-US" dirty="0"/>
              <a:t>Encourage batters to step right in, not three swings just outside the box</a:t>
            </a:r>
          </a:p>
          <a:p>
            <a:pPr marL="2171700" lvl="4" indent="-342900">
              <a:buAutoNum type="alphaLcPeriod"/>
            </a:pPr>
            <a:r>
              <a:rPr lang="en-US" dirty="0"/>
              <a:t>Use leniency on pinch hitters</a:t>
            </a:r>
          </a:p>
          <a:p>
            <a:pPr marL="2171700" lvl="4" indent="-342900">
              <a:buAutoNum type="alphaLcPeriod"/>
            </a:pPr>
            <a:endParaRPr lang="en-US" dirty="0"/>
          </a:p>
          <a:p>
            <a:r>
              <a:rPr lang="en-US" dirty="0"/>
              <a:t>		d.  Don’t allow them to step out on called pitch</a:t>
            </a:r>
          </a:p>
          <a:p>
            <a:r>
              <a:rPr lang="en-US" dirty="0"/>
              <a:t>		e.  If they step out, speak and signal to get back in				f.  Use leniency on fouls that were run out or batter hit by foul </a:t>
            </a:r>
          </a:p>
          <a:p>
            <a:r>
              <a:rPr lang="en-US" dirty="0"/>
              <a:t>		g.  Use the penalty wisely</a:t>
            </a: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2474107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54200" y="381000"/>
            <a:ext cx="4199932" cy="369332"/>
          </a:xfrm>
          <a:prstGeom prst="rect">
            <a:avLst/>
          </a:prstGeom>
          <a:noFill/>
        </p:spPr>
        <p:txBody>
          <a:bodyPr wrap="none" rtlCol="0">
            <a:spAutoFit/>
          </a:bodyPr>
          <a:lstStyle/>
          <a:p>
            <a:r>
              <a:rPr lang="en-US" b="1" i="1" dirty="0"/>
              <a:t>Speed-up Series 2: Batter and batter’s box</a:t>
            </a:r>
          </a:p>
        </p:txBody>
      </p:sp>
      <p:sp>
        <p:nvSpPr>
          <p:cNvPr id="5" name="TextBox 4"/>
          <p:cNvSpPr txBox="1"/>
          <p:nvPr/>
        </p:nvSpPr>
        <p:spPr>
          <a:xfrm>
            <a:off x="1828800" y="1066799"/>
            <a:ext cx="8458200" cy="6463308"/>
          </a:xfrm>
          <a:prstGeom prst="rect">
            <a:avLst/>
          </a:prstGeom>
          <a:noFill/>
        </p:spPr>
        <p:txBody>
          <a:bodyPr wrap="square" rtlCol="0">
            <a:spAutoFit/>
          </a:bodyPr>
          <a:lstStyle/>
          <a:p>
            <a:r>
              <a:rPr lang="en-US" dirty="0"/>
              <a:t>Early in the game and throughout</a:t>
            </a:r>
          </a:p>
          <a:p>
            <a:r>
              <a:rPr lang="en-US" dirty="0"/>
              <a:t>	1. Establish time out  protocol</a:t>
            </a:r>
          </a:p>
          <a:p>
            <a:r>
              <a:rPr lang="en-US" dirty="0"/>
              <a:t>		a. Do not hold hand up unless time has been out</a:t>
            </a:r>
          </a:p>
          <a:p>
            <a:pPr lvl="4"/>
            <a:r>
              <a:rPr lang="en-US" dirty="0"/>
              <a:t>b. Protect batter without holding hand up</a:t>
            </a:r>
          </a:p>
          <a:p>
            <a:pPr lvl="4"/>
            <a:r>
              <a:rPr lang="en-US" dirty="0"/>
              <a:t>c. Protect batter with hand up if pitcher is pushing</a:t>
            </a:r>
          </a:p>
          <a:p>
            <a:pPr lvl="4"/>
            <a:r>
              <a:rPr lang="en-US" dirty="0"/>
              <a:t>d. Always put back in play with signal and just loud enough for                                   	catcher and batter can hear</a:t>
            </a:r>
          </a:p>
          <a:p>
            <a:pPr lvl="4"/>
            <a:endParaRPr lang="en-US" dirty="0"/>
          </a:p>
          <a:p>
            <a:r>
              <a:rPr lang="en-US" dirty="0"/>
              <a:t>	2. Between innings</a:t>
            </a:r>
          </a:p>
          <a:p>
            <a:r>
              <a:rPr lang="en-US" dirty="0"/>
              <a:t>		a. alternate position on foul lines</a:t>
            </a:r>
          </a:p>
          <a:p>
            <a:r>
              <a:rPr lang="en-US" dirty="0"/>
              <a:t>		b. be immediately aware of status of the catcher</a:t>
            </a:r>
          </a:p>
          <a:p>
            <a:r>
              <a:rPr lang="en-US" dirty="0"/>
              <a:t>		c. ask dugout for help if catcher was on base</a:t>
            </a:r>
          </a:p>
          <a:p>
            <a:r>
              <a:rPr lang="en-US" dirty="0"/>
              <a:t>		d. check condition and number of baseball that you have</a:t>
            </a:r>
          </a:p>
          <a:p>
            <a:r>
              <a:rPr lang="en-US" dirty="0"/>
              <a:t>		e. count pitches</a:t>
            </a:r>
          </a:p>
          <a:p>
            <a:r>
              <a:rPr lang="en-US" dirty="0"/>
              <a:t>		f. give notice to pitcher and on deck batter when there are two 				warm-up pitches left</a:t>
            </a:r>
          </a:p>
          <a:p>
            <a:r>
              <a:rPr lang="en-US" dirty="0"/>
              <a:t>		g. avoid multiple conversations with coaches returning to the 				dugout</a:t>
            </a:r>
          </a:p>
          <a:p>
            <a:r>
              <a:rPr lang="en-US" dirty="0"/>
              <a:t>		h. do not have multiple meetings with partner</a:t>
            </a:r>
          </a:p>
          <a:p>
            <a:r>
              <a:rPr lang="en-US" dirty="0"/>
              <a:t>		</a:t>
            </a:r>
            <a:r>
              <a:rPr lang="en-US" dirty="0" err="1"/>
              <a:t>i</a:t>
            </a:r>
            <a:r>
              <a:rPr lang="en-US" dirty="0"/>
              <a:t>.  be in position to start inning before the catcher</a:t>
            </a:r>
          </a:p>
          <a:p>
            <a:r>
              <a:rPr lang="en-US" dirty="0"/>
              <a:t>	</a:t>
            </a:r>
          </a:p>
          <a:p>
            <a:r>
              <a:rPr lang="en-US" dirty="0"/>
              <a:t>	</a:t>
            </a: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653498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73725" y="341523"/>
          <a:ext cx="11127036" cy="6516479"/>
        </p:xfrm>
        <a:graphic>
          <a:graphicData uri="http://schemas.openxmlformats.org/drawingml/2006/table">
            <a:tbl>
              <a:tblPr>
                <a:tableStyleId>{5C22544A-7EE6-4342-B048-85BDC9FD1C3A}</a:tableStyleId>
              </a:tblPr>
              <a:tblGrid>
                <a:gridCol w="2781759">
                  <a:extLst>
                    <a:ext uri="{9D8B030D-6E8A-4147-A177-3AD203B41FA5}">
                      <a16:colId xmlns:a16="http://schemas.microsoft.com/office/drawing/2014/main" val="2665368645"/>
                    </a:ext>
                  </a:extLst>
                </a:gridCol>
                <a:gridCol w="2781759">
                  <a:extLst>
                    <a:ext uri="{9D8B030D-6E8A-4147-A177-3AD203B41FA5}">
                      <a16:colId xmlns:a16="http://schemas.microsoft.com/office/drawing/2014/main" val="1484881640"/>
                    </a:ext>
                  </a:extLst>
                </a:gridCol>
                <a:gridCol w="2781759">
                  <a:extLst>
                    <a:ext uri="{9D8B030D-6E8A-4147-A177-3AD203B41FA5}">
                      <a16:colId xmlns:a16="http://schemas.microsoft.com/office/drawing/2014/main" val="1564698669"/>
                    </a:ext>
                  </a:extLst>
                </a:gridCol>
                <a:gridCol w="2781759">
                  <a:extLst>
                    <a:ext uri="{9D8B030D-6E8A-4147-A177-3AD203B41FA5}">
                      <a16:colId xmlns:a16="http://schemas.microsoft.com/office/drawing/2014/main" val="400690556"/>
                    </a:ext>
                  </a:extLst>
                </a:gridCol>
              </a:tblGrid>
              <a:tr h="1033450">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nchor="b"/>
                </a:tc>
                <a:tc gridSpan="3">
                  <a:txBody>
                    <a:bodyPr/>
                    <a:lstStyle/>
                    <a:p>
                      <a:pPr algn="l" fontAlgn="b"/>
                      <a:r>
                        <a:rPr lang="en-US" sz="4500" u="none" strike="noStrike" dirty="0">
                          <a:effectLst/>
                        </a:rPr>
                        <a:t>U1 Position</a:t>
                      </a:r>
                      <a:endParaRPr lang="en-US" sz="4500" b="0" i="0" u="none" strike="noStrike" dirty="0">
                        <a:solidFill>
                          <a:srgbClr val="000000"/>
                        </a:solidFill>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48076757"/>
                  </a:ext>
                </a:extLst>
              </a:tr>
              <a:tr h="688965">
                <a:tc>
                  <a:txBody>
                    <a:bodyPr/>
                    <a:lstStyle/>
                    <a:p>
                      <a:pPr algn="l" fontAlgn="b"/>
                      <a:r>
                        <a:rPr lang="en-US" sz="3200" u="none" strike="noStrike" dirty="0">
                          <a:effectLst/>
                        </a:rPr>
                        <a:t>Situation</a:t>
                      </a:r>
                      <a:endParaRPr lang="en-US" sz="3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3000" u="none" strike="noStrike">
                          <a:effectLst/>
                        </a:rPr>
                        <a:t>A</a:t>
                      </a:r>
                      <a:endParaRPr lang="en-US" sz="3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3000" u="none" strike="noStrike">
                          <a:effectLst/>
                        </a:rPr>
                        <a:t>B</a:t>
                      </a:r>
                      <a:endParaRPr lang="en-US" sz="3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3000" u="none" strike="noStrike">
                          <a:effectLst/>
                        </a:rPr>
                        <a:t>C</a:t>
                      </a:r>
                      <a:endParaRPr lang="en-US" sz="3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05359656"/>
                  </a:ext>
                </a:extLst>
              </a:tr>
              <a:tr h="599258">
                <a:tc>
                  <a:txBody>
                    <a:bodyPr/>
                    <a:lstStyle/>
                    <a:p>
                      <a:pPr algn="l" fontAlgn="b"/>
                      <a:r>
                        <a:rPr lang="en-US" sz="2000" u="none" strike="noStrike" dirty="0">
                          <a:effectLst/>
                        </a:rPr>
                        <a:t>No Runners</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tc>
                <a:tc>
                  <a:txBody>
                    <a:bodyPr/>
                    <a:lstStyle/>
                    <a:p>
                      <a:pPr algn="ctr"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65487945"/>
                  </a:ext>
                </a:extLst>
              </a:tr>
              <a:tr h="599258">
                <a:tc>
                  <a:txBody>
                    <a:bodyPr/>
                    <a:lstStyle/>
                    <a:p>
                      <a:pPr algn="l" fontAlgn="b"/>
                      <a:r>
                        <a:rPr lang="en-US" sz="2000" u="none" strike="noStrike" dirty="0">
                          <a:effectLst/>
                        </a:rPr>
                        <a:t>Runner on first</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0" marR="0" marT="0" marB="0" anchor="b"/>
                </a:tc>
                <a:tc rowSpan="2">
                  <a:txBody>
                    <a:bodyPr/>
                    <a:lstStyle/>
                    <a:p>
                      <a:pPr algn="l" fontAlgn="b"/>
                      <a:endParaRPr lang="en-US" sz="7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17569025"/>
                  </a:ext>
                </a:extLst>
              </a:tr>
              <a:tr h="599258">
                <a:tc>
                  <a:txBody>
                    <a:bodyPr/>
                    <a:lstStyle/>
                    <a:p>
                      <a:pPr algn="l" fontAlgn="b"/>
                      <a:r>
                        <a:rPr lang="en-US" sz="2000" u="none" strike="noStrike" dirty="0">
                          <a:effectLst/>
                        </a:rPr>
                        <a:t>Runners on 1st and 2nd</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0" marR="0" marT="0" marB="0" anchor="b"/>
                </a:tc>
                <a:tc vMerge="1">
                  <a:txBody>
                    <a:bodyPr/>
                    <a:lstStyle/>
                    <a:p>
                      <a:endParaRPr lang="en-US"/>
                    </a:p>
                  </a:txBody>
                  <a:tcPr/>
                </a:tc>
                <a:tc rowSpan="6">
                  <a:txBody>
                    <a:bodyPr/>
                    <a:lstStyle/>
                    <a:p>
                      <a:pPr algn="l" fontAlgn="b"/>
                      <a:endParaRPr lang="en-US" sz="7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102097924"/>
                  </a:ext>
                </a:extLst>
              </a:tr>
              <a:tr h="599258">
                <a:tc>
                  <a:txBody>
                    <a:bodyPr/>
                    <a:lstStyle/>
                    <a:p>
                      <a:pPr algn="l" fontAlgn="b"/>
                      <a:r>
                        <a:rPr lang="en-US" sz="2000" u="none" strike="noStrike" dirty="0">
                          <a:effectLst/>
                        </a:rPr>
                        <a:t>Runners on 2nd and 3rd</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0" marR="0" marT="0" marB="0" anchor="b"/>
                </a:tc>
                <a:tc vMerge="1">
                  <a:txBody>
                    <a:bodyPr/>
                    <a:lstStyle/>
                    <a:p>
                      <a:endParaRPr lang="en-US"/>
                    </a:p>
                  </a:txBody>
                  <a:tcPr/>
                </a:tc>
                <a:extLst>
                  <a:ext uri="{0D108BD9-81ED-4DB2-BD59-A6C34878D82A}">
                    <a16:rowId xmlns:a16="http://schemas.microsoft.com/office/drawing/2014/main" val="280792082"/>
                  </a:ext>
                </a:extLst>
              </a:tr>
              <a:tr h="599258">
                <a:tc>
                  <a:txBody>
                    <a:bodyPr/>
                    <a:lstStyle/>
                    <a:p>
                      <a:pPr algn="l" fontAlgn="b"/>
                      <a:r>
                        <a:rPr lang="en-US" sz="2000" u="none" strike="noStrike" dirty="0">
                          <a:effectLst/>
                        </a:rPr>
                        <a:t>Bases Loaded</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0" marR="0" marT="0" marB="0" anchor="b"/>
                </a:tc>
                <a:tc vMerge="1">
                  <a:txBody>
                    <a:bodyPr/>
                    <a:lstStyle/>
                    <a:p>
                      <a:endParaRPr lang="en-US"/>
                    </a:p>
                  </a:txBody>
                  <a:tcPr/>
                </a:tc>
                <a:extLst>
                  <a:ext uri="{0D108BD9-81ED-4DB2-BD59-A6C34878D82A}">
                    <a16:rowId xmlns:a16="http://schemas.microsoft.com/office/drawing/2014/main" val="3016173164"/>
                  </a:ext>
                </a:extLst>
              </a:tr>
              <a:tr h="599258">
                <a:tc>
                  <a:txBody>
                    <a:bodyPr/>
                    <a:lstStyle/>
                    <a:p>
                      <a:pPr algn="l" fontAlgn="b"/>
                      <a:r>
                        <a:rPr lang="en-US" sz="2000" u="none" strike="noStrike" dirty="0">
                          <a:effectLst/>
                        </a:rPr>
                        <a:t>Runner on 2nd only</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0" marR="0" marT="0" marB="0" anchor="b"/>
                </a:tc>
                <a:tc vMerge="1">
                  <a:txBody>
                    <a:bodyPr/>
                    <a:lstStyle/>
                    <a:p>
                      <a:endParaRPr lang="en-US"/>
                    </a:p>
                  </a:txBody>
                  <a:tcPr/>
                </a:tc>
                <a:extLst>
                  <a:ext uri="{0D108BD9-81ED-4DB2-BD59-A6C34878D82A}">
                    <a16:rowId xmlns:a16="http://schemas.microsoft.com/office/drawing/2014/main" val="1942346737"/>
                  </a:ext>
                </a:extLst>
              </a:tr>
              <a:tr h="599258">
                <a:tc>
                  <a:txBody>
                    <a:bodyPr/>
                    <a:lstStyle/>
                    <a:p>
                      <a:pPr algn="l" fontAlgn="b"/>
                      <a:r>
                        <a:rPr lang="en-US" sz="2000" u="none" strike="noStrike" dirty="0">
                          <a:effectLst/>
                        </a:rPr>
                        <a:t>Runner on 3rd only</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0" marR="0" marT="0" marB="0" anchor="b"/>
                </a:tc>
                <a:tc vMerge="1">
                  <a:txBody>
                    <a:bodyPr/>
                    <a:lstStyle/>
                    <a:p>
                      <a:endParaRPr lang="en-US"/>
                    </a:p>
                  </a:txBody>
                  <a:tcPr/>
                </a:tc>
                <a:extLst>
                  <a:ext uri="{0D108BD9-81ED-4DB2-BD59-A6C34878D82A}">
                    <a16:rowId xmlns:a16="http://schemas.microsoft.com/office/drawing/2014/main" val="4167726928"/>
                  </a:ext>
                </a:extLst>
              </a:tr>
              <a:tr h="599258">
                <a:tc>
                  <a:txBody>
                    <a:bodyPr/>
                    <a:lstStyle/>
                    <a:p>
                      <a:pPr algn="l" fontAlgn="b"/>
                      <a:r>
                        <a:rPr lang="en-US" sz="2000" u="none" strike="noStrike" dirty="0">
                          <a:effectLst/>
                        </a:rPr>
                        <a:t>Runners on 1st and 3rd</a:t>
                      </a:r>
                      <a:endParaRPr lang="en-US" sz="2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0" i="0" u="none" strike="noStrike" dirty="0">
                        <a:solidFill>
                          <a:srgbClr val="000000"/>
                        </a:solidFill>
                        <a:effectLst/>
                        <a:latin typeface="Calibri" panose="020F0502020204030204" pitchFamily="34" charset="0"/>
                      </a:endParaRPr>
                    </a:p>
                  </a:txBody>
                  <a:tcPr marL="0" marR="0" marT="0" marB="0"/>
                </a:tc>
                <a:tc vMerge="1">
                  <a:txBody>
                    <a:bodyPr/>
                    <a:lstStyle/>
                    <a:p>
                      <a:endParaRPr lang="en-US"/>
                    </a:p>
                  </a:txBody>
                  <a:tcPr/>
                </a:tc>
                <a:extLst>
                  <a:ext uri="{0D108BD9-81ED-4DB2-BD59-A6C34878D82A}">
                    <a16:rowId xmlns:a16="http://schemas.microsoft.com/office/drawing/2014/main" val="71115758"/>
                  </a:ext>
                </a:extLst>
              </a:tr>
            </a:tbl>
          </a:graphicData>
        </a:graphic>
      </p:graphicFrame>
      <p:pic>
        <p:nvPicPr>
          <p:cNvPr id="6" name="Graphic 2" descr="Man">
            <a:extLst>
              <a:ext uri="{FF2B5EF4-FFF2-40B4-BE49-F238E27FC236}">
                <a16:creationId xmlns:a16="http://schemas.microsoft.com/office/drawing/2014/main" id="{8A47FA7F-4928-49C9-A3C1-DFF4D7D76AF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76196" y="2099630"/>
            <a:ext cx="528007" cy="528007"/>
          </a:xfrm>
          <a:prstGeom prst="rect">
            <a:avLst/>
          </a:prstGeom>
        </p:spPr>
      </p:pic>
      <p:pic>
        <p:nvPicPr>
          <p:cNvPr id="7" name="Graphic 2" descr="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71796" y="6367233"/>
            <a:ext cx="528007" cy="528007"/>
          </a:xfrm>
          <a:prstGeom prst="rect">
            <a:avLst/>
          </a:prstGeom>
        </p:spPr>
      </p:pic>
      <p:pic>
        <p:nvPicPr>
          <p:cNvPr id="8" name="Graphic 2" descr="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19732" y="3231781"/>
            <a:ext cx="528007" cy="528007"/>
          </a:xfrm>
          <a:prstGeom prst="rect">
            <a:avLst/>
          </a:prstGeom>
        </p:spPr>
      </p:pic>
      <p:pic>
        <p:nvPicPr>
          <p:cNvPr id="9" name="Graphic 2" descr="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47739" y="4033776"/>
            <a:ext cx="528007" cy="528007"/>
          </a:xfrm>
          <a:prstGeom prst="rect">
            <a:avLst/>
          </a:prstGeom>
        </p:spPr>
      </p:pic>
      <p:pic>
        <p:nvPicPr>
          <p:cNvPr id="10" name="Graphic 2" descr="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50730" y="4570964"/>
            <a:ext cx="528007" cy="528007"/>
          </a:xfrm>
          <a:prstGeom prst="rect">
            <a:avLst/>
          </a:prstGeom>
        </p:spPr>
      </p:pic>
      <p:pic>
        <p:nvPicPr>
          <p:cNvPr id="11" name="Graphic 2" descr="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47739" y="5086004"/>
            <a:ext cx="528007" cy="528007"/>
          </a:xfrm>
          <a:prstGeom prst="rect">
            <a:avLst/>
          </a:prstGeom>
        </p:spPr>
      </p:pic>
      <p:pic>
        <p:nvPicPr>
          <p:cNvPr id="12" name="Graphic 2" descr="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50731" y="5614011"/>
            <a:ext cx="528007" cy="528007"/>
          </a:xfrm>
          <a:prstGeom prst="rect">
            <a:avLst/>
          </a:prstGeom>
        </p:spPr>
      </p:pic>
      <p:pic>
        <p:nvPicPr>
          <p:cNvPr id="13" name="Graphic 2" descr="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71796" y="2703774"/>
            <a:ext cx="528007" cy="528007"/>
          </a:xfrm>
          <a:prstGeom prst="rect">
            <a:avLst/>
          </a:prstGeom>
        </p:spPr>
      </p:pic>
      <p:cxnSp>
        <p:nvCxnSpPr>
          <p:cNvPr id="15" name="Straight Connector 14"/>
          <p:cNvCxnSpPr/>
          <p:nvPr/>
        </p:nvCxnSpPr>
        <p:spPr>
          <a:xfrm>
            <a:off x="473725" y="2099630"/>
            <a:ext cx="11127036" cy="0"/>
          </a:xfrm>
          <a:prstGeom prst="line">
            <a:avLst/>
          </a:prstGeom>
          <a:ln w="44450"/>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V="1">
            <a:off x="3249976" y="2099629"/>
            <a:ext cx="0" cy="4758371"/>
          </a:xfrm>
          <a:prstGeom prst="line">
            <a:avLst/>
          </a:prstGeom>
          <a:ln w="44450"/>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V="1">
            <a:off x="6035407" y="2099627"/>
            <a:ext cx="0" cy="4758371"/>
          </a:xfrm>
          <a:prstGeom prst="line">
            <a:avLst/>
          </a:prstGeom>
          <a:ln w="44450"/>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p:cNvCxnSpPr>
          <p:nvPr/>
        </p:nvCxnSpPr>
        <p:spPr>
          <a:xfrm flipV="1">
            <a:off x="8820839" y="2099628"/>
            <a:ext cx="0" cy="4758371"/>
          </a:xfrm>
          <a:prstGeom prst="line">
            <a:avLst/>
          </a:prstGeom>
          <a:ln w="444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359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brl_field_full.gif"/>
          <p:cNvPicPr>
            <a:picLocks noGrp="1" noChangeAspect="1"/>
          </p:cNvPicPr>
          <p:nvPr/>
        </p:nvPicPr>
        <p:blipFill>
          <a:blip r:embed="rId2" cstate="print"/>
          <a:stretch>
            <a:fillRect/>
          </a:stretch>
        </p:blipFill>
        <p:spPr>
          <a:xfrm>
            <a:off x="1752601" y="0"/>
            <a:ext cx="8382000" cy="6858000"/>
          </a:xfrm>
          <a:prstGeom prst="rect">
            <a:avLst/>
          </a:prstGeom>
        </p:spPr>
      </p:pic>
      <p:sp>
        <p:nvSpPr>
          <p:cNvPr id="3" name="TextBox 2"/>
          <p:cNvSpPr txBox="1"/>
          <p:nvPr/>
        </p:nvSpPr>
        <p:spPr>
          <a:xfrm>
            <a:off x="2667000" y="1371601"/>
            <a:ext cx="6553200"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000" dirty="0">
                <a:latin typeface="Arial" pitchFamily="34" charset="0"/>
                <a:cs typeface="Arial" pitchFamily="34" charset="0"/>
              </a:rPr>
              <a:t>  One Umpire System</a:t>
            </a:r>
          </a:p>
          <a:p>
            <a:pPr algn="ctr"/>
            <a:r>
              <a:rPr lang="en-US" sz="4000" dirty="0">
                <a:latin typeface="Arial" pitchFamily="34" charset="0"/>
                <a:cs typeface="Arial" pitchFamily="34" charset="0"/>
              </a:rPr>
              <a:t>Plate    No Runners</a:t>
            </a:r>
          </a:p>
        </p:txBody>
      </p:sp>
      <p:sp>
        <p:nvSpPr>
          <p:cNvPr id="5" name="Oval 4">
            <a:extLst>
              <a:ext uri="{FF2B5EF4-FFF2-40B4-BE49-F238E27FC236}">
                <a16:creationId xmlns:a16="http://schemas.microsoft.com/office/drawing/2014/main" id="{F2C467F1-9B6C-3E44-1C64-7AEB3D411CE8}"/>
              </a:ext>
            </a:extLst>
          </p:cNvPr>
          <p:cNvSpPr/>
          <p:nvPr/>
        </p:nvSpPr>
        <p:spPr>
          <a:xfrm>
            <a:off x="5676900" y="6172200"/>
            <a:ext cx="533400" cy="4572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latin typeface="Arial" pitchFamily="34" charset="0"/>
                <a:cs typeface="Arial" pitchFamily="34" charset="0"/>
              </a:rPr>
              <a:t>UIC</a:t>
            </a:r>
          </a:p>
        </p:txBody>
      </p:sp>
      <p:sp>
        <p:nvSpPr>
          <p:cNvPr id="2" name="TextBox 1">
            <a:extLst>
              <a:ext uri="{FF2B5EF4-FFF2-40B4-BE49-F238E27FC236}">
                <a16:creationId xmlns:a16="http://schemas.microsoft.com/office/drawing/2014/main" id="{B6528990-1E22-659E-7156-21E2D1DC27A7}"/>
              </a:ext>
            </a:extLst>
          </p:cNvPr>
          <p:cNvSpPr txBox="1"/>
          <p:nvPr/>
        </p:nvSpPr>
        <p:spPr>
          <a:xfrm>
            <a:off x="7543800" y="2325707"/>
            <a:ext cx="1235466" cy="369332"/>
          </a:xfrm>
          <a:prstGeom prst="rect">
            <a:avLst/>
          </a:prstGeom>
          <a:noFill/>
        </p:spPr>
        <p:txBody>
          <a:bodyPr wrap="none" rtlCol="0">
            <a:spAutoFit/>
          </a:bodyPr>
          <a:lstStyle/>
          <a:p>
            <a:r>
              <a:rPr lang="en-US" dirty="0"/>
              <a:t>No runners</a:t>
            </a:r>
          </a:p>
        </p:txBody>
      </p:sp>
    </p:spTree>
    <p:extLst>
      <p:ext uri="{BB962C8B-B14F-4D97-AF65-F5344CB8AC3E}">
        <p14:creationId xmlns:p14="http://schemas.microsoft.com/office/powerpoint/2010/main" val="3230130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209 -0.01805 L 0.00209 -0.01805 C 0.00434 -0.02245 0.00782 -0.02615 0.00886 -0.03102 C 0.01042 -0.03912 0.0092 -0.04745 0.00973 -0.05578 C 0.0099 -0.05787 0.01042 -0.05995 0.01077 -0.06227 C 0.01268 -0.10717 0.01059 -0.09097 0.01355 -0.11134 C 0.01424 -0.12222 0.01476 -0.13426 0.01563 -0.14514 C 0.0158 -0.14907 0.01615 -0.15277 0.0165 -0.15671 C 0.01684 -0.16018 0.01702 -0.16365 0.01754 -0.16713 C 0.01771 -0.16852 0.01823 -0.16967 0.01841 -0.17106 C 0.01893 -0.17314 0.0191 -0.17523 0.01945 -0.17754 C 0.02049 -0.18541 0.02032 -0.18287 0.02032 -0.18773 L 0.02032 -0.18773 " pathEditMode="relative" ptsTypes="AAAAAAAAAAAA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brl_field_full.gif"/>
          <p:cNvPicPr>
            <a:picLocks noGrp="1" noChangeAspect="1"/>
          </p:cNvPicPr>
          <p:nvPr/>
        </p:nvPicPr>
        <p:blipFill>
          <a:blip r:embed="rId2" cstate="print"/>
          <a:stretch>
            <a:fillRect/>
          </a:stretch>
        </p:blipFill>
        <p:spPr>
          <a:xfrm>
            <a:off x="1752601" y="0"/>
            <a:ext cx="8382000" cy="6858000"/>
          </a:xfrm>
          <a:prstGeom prst="rect">
            <a:avLst/>
          </a:prstGeom>
        </p:spPr>
      </p:pic>
      <p:sp>
        <p:nvSpPr>
          <p:cNvPr id="3" name="TextBox 2"/>
          <p:cNvSpPr txBox="1"/>
          <p:nvPr/>
        </p:nvSpPr>
        <p:spPr>
          <a:xfrm>
            <a:off x="2667000" y="1371601"/>
            <a:ext cx="6553200"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000" dirty="0">
                <a:latin typeface="Arial" pitchFamily="34" charset="0"/>
                <a:cs typeface="Arial" pitchFamily="34" charset="0"/>
              </a:rPr>
              <a:t>  One Umpire System</a:t>
            </a:r>
          </a:p>
          <a:p>
            <a:pPr algn="ctr"/>
            <a:r>
              <a:rPr lang="en-US" sz="4000" dirty="0">
                <a:latin typeface="Arial" pitchFamily="34" charset="0"/>
                <a:cs typeface="Arial" pitchFamily="34" charset="0"/>
              </a:rPr>
              <a:t>Plate   Runners</a:t>
            </a:r>
          </a:p>
        </p:txBody>
      </p:sp>
      <p:sp>
        <p:nvSpPr>
          <p:cNvPr id="5" name="Oval 4">
            <a:extLst>
              <a:ext uri="{FF2B5EF4-FFF2-40B4-BE49-F238E27FC236}">
                <a16:creationId xmlns:a16="http://schemas.microsoft.com/office/drawing/2014/main" id="{F2C467F1-9B6C-3E44-1C64-7AEB3D411CE8}"/>
              </a:ext>
            </a:extLst>
          </p:cNvPr>
          <p:cNvSpPr/>
          <p:nvPr/>
        </p:nvSpPr>
        <p:spPr>
          <a:xfrm>
            <a:off x="5676900" y="6172200"/>
            <a:ext cx="533400" cy="4572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latin typeface="Arial" pitchFamily="34" charset="0"/>
                <a:cs typeface="Arial" pitchFamily="34" charset="0"/>
              </a:rPr>
              <a:t>UIC</a:t>
            </a:r>
          </a:p>
        </p:txBody>
      </p:sp>
      <p:sp>
        <p:nvSpPr>
          <p:cNvPr id="6" name="Hexagon 5">
            <a:extLst>
              <a:ext uri="{FF2B5EF4-FFF2-40B4-BE49-F238E27FC236}">
                <a16:creationId xmlns:a16="http://schemas.microsoft.com/office/drawing/2014/main" id="{FAA75B47-6046-479E-0FB1-564C98667CCE}"/>
              </a:ext>
            </a:extLst>
          </p:cNvPr>
          <p:cNvSpPr/>
          <p:nvPr/>
        </p:nvSpPr>
        <p:spPr>
          <a:xfrm>
            <a:off x="5715000" y="3429000"/>
            <a:ext cx="304800" cy="228600"/>
          </a:xfrm>
          <a:prstGeom prst="hexagon">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7" name="TextBox 6">
            <a:extLst>
              <a:ext uri="{FF2B5EF4-FFF2-40B4-BE49-F238E27FC236}">
                <a16:creationId xmlns:a16="http://schemas.microsoft.com/office/drawing/2014/main" id="{9D79EAAC-14D2-A8DD-F94F-5F3C7D593B3C}"/>
              </a:ext>
            </a:extLst>
          </p:cNvPr>
          <p:cNvSpPr txBox="1"/>
          <p:nvPr/>
        </p:nvSpPr>
        <p:spPr>
          <a:xfrm>
            <a:off x="7543800" y="2325707"/>
            <a:ext cx="956544" cy="369332"/>
          </a:xfrm>
          <a:prstGeom prst="rect">
            <a:avLst/>
          </a:prstGeom>
          <a:noFill/>
        </p:spPr>
        <p:txBody>
          <a:bodyPr wrap="none" rtlCol="0">
            <a:spAutoFit/>
          </a:bodyPr>
          <a:lstStyle/>
          <a:p>
            <a:r>
              <a:rPr lang="en-US" dirty="0"/>
              <a:t>Runners</a:t>
            </a:r>
          </a:p>
        </p:txBody>
      </p:sp>
    </p:spTree>
    <p:extLst>
      <p:ext uri="{BB962C8B-B14F-4D97-AF65-F5344CB8AC3E}">
        <p14:creationId xmlns:p14="http://schemas.microsoft.com/office/powerpoint/2010/main" val="1190639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8.33333E-7 3.7037E-6 L 8.33333E-7 0.00023 L -0.13403 0.00764 C -0.14965 0.00879 -0.1651 0.00972 -0.18073 0.01157 C -0.19531 0.01319 -0.20972 0.01597 -0.22431 0.01805 C -0.23594 0.02222 -0.24722 0.02916 -0.25938 0.03101 C -0.27031 0.03264 -0.28142 0.03402 -0.29236 0.03611 C -0.30556 0.03865 -0.31076 0.03981 -0.32153 0.04652 C -0.32257 0.04722 -0.32344 0.04814 -0.32431 0.04907 C -0.32622 0.05648 -0.33229 0.07824 -0.33021 0.07106 C -0.32813 0.06412 -0.32309 0.04676 -0.32049 0.04143 C -0.31771 0.03564 -0.31076 0.02569 -0.31076 0.02592 L -0.3 0.02453 " pathEditMode="relative" rAng="0" ptsTypes="AAAAAAAAAAAAA">
                                      <p:cBhvr>
                                        <p:cTn id="6" dur="2000" fill="hold"/>
                                        <p:tgtEl>
                                          <p:spTgt spid="5"/>
                                        </p:tgtEl>
                                        <p:attrNameLst>
                                          <p:attrName>ppt_x</p:attrName>
                                          <p:attrName>ppt_y</p:attrName>
                                        </p:attrNameLst>
                                      </p:cBhvr>
                                      <p:rCtr x="-16545" y="3611"/>
                                    </p:animMotion>
                                  </p:childTnLst>
                                </p:cTn>
                              </p:par>
                              <p:par>
                                <p:cTn id="7" presetID="0" presetClass="path" presetSubtype="0" accel="50000" decel="50000" fill="hold" grpId="0" nodeType="withEffect">
                                  <p:stCondLst>
                                    <p:cond delay="1000"/>
                                  </p:stCondLst>
                                  <p:childTnLst>
                                    <p:animMotion origin="layout" path="M 0 2.22222E-6 L -0.06667 0.06666 " pathEditMode="relative" rAng="0" ptsTypes="AA">
                                      <p:cBhvr>
                                        <p:cTn id="8" dur="2000" fill="hold"/>
                                        <p:tgtEl>
                                          <p:spTgt spid="6"/>
                                        </p:tgtEl>
                                        <p:attrNameLst>
                                          <p:attrName>ppt_x</p:attrName>
                                          <p:attrName>ppt_y</p:attrName>
                                        </p:attrNameLst>
                                      </p:cBhvr>
                                      <p:rCtr x="-3300" y="3300"/>
                                    </p:animMotion>
                                  </p:childTnLst>
                                </p:cTn>
                              </p:par>
                              <p:par>
                                <p:cTn id="9" presetID="0" presetClass="path" presetSubtype="0" accel="50000" decel="50000" fill="hold" grpId="1" nodeType="withEffect">
                                  <p:stCondLst>
                                    <p:cond delay="0"/>
                                  </p:stCondLst>
                                  <p:childTnLst>
                                    <p:animMotion origin="layout" path="M -0.06666 0.06667 L -0.11666 0.15556 " pathEditMode="relative" rAng="0" ptsTypes="AA">
                                      <p:cBhvr>
                                        <p:cTn id="10" dur="2000" fill="hold"/>
                                        <p:tgtEl>
                                          <p:spTgt spid="6"/>
                                        </p:tgtEl>
                                        <p:attrNameLst>
                                          <p:attrName>ppt_x</p:attrName>
                                          <p:attrName>ppt_y</p:attrName>
                                        </p:attrNameLst>
                                      </p:cBhvr>
                                      <p:rCtr x="-2500" y="44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brl_field_full.gif"/>
          <p:cNvPicPr>
            <a:picLocks noGrp="1" noChangeAspect="1"/>
          </p:cNvPicPr>
          <p:nvPr/>
        </p:nvPicPr>
        <p:blipFill>
          <a:blip r:embed="rId2" cstate="print"/>
          <a:stretch>
            <a:fillRect/>
          </a:stretch>
        </p:blipFill>
        <p:spPr>
          <a:xfrm>
            <a:off x="1752601" y="0"/>
            <a:ext cx="8382000" cy="6858000"/>
          </a:xfrm>
          <a:prstGeom prst="rect">
            <a:avLst/>
          </a:prstGeom>
        </p:spPr>
      </p:pic>
      <p:sp>
        <p:nvSpPr>
          <p:cNvPr id="3" name="TextBox 2"/>
          <p:cNvSpPr txBox="1"/>
          <p:nvPr/>
        </p:nvSpPr>
        <p:spPr>
          <a:xfrm>
            <a:off x="2667000" y="1371601"/>
            <a:ext cx="6553200"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000" dirty="0">
                <a:latin typeface="Arial" pitchFamily="34" charset="0"/>
                <a:cs typeface="Arial" pitchFamily="34" charset="0"/>
              </a:rPr>
              <a:t>  One Umpire System</a:t>
            </a:r>
          </a:p>
          <a:p>
            <a:pPr algn="ctr"/>
            <a:r>
              <a:rPr lang="en-US" sz="4000" dirty="0">
                <a:latin typeface="Arial" pitchFamily="34" charset="0"/>
                <a:cs typeface="Arial" pitchFamily="34" charset="0"/>
              </a:rPr>
              <a:t>Mound     No Runners</a:t>
            </a:r>
          </a:p>
        </p:txBody>
      </p:sp>
      <p:sp>
        <p:nvSpPr>
          <p:cNvPr id="5" name="Oval 4">
            <a:extLst>
              <a:ext uri="{FF2B5EF4-FFF2-40B4-BE49-F238E27FC236}">
                <a16:creationId xmlns:a16="http://schemas.microsoft.com/office/drawing/2014/main" id="{F2C467F1-9B6C-3E44-1C64-7AEB3D411CE8}"/>
              </a:ext>
            </a:extLst>
          </p:cNvPr>
          <p:cNvSpPr/>
          <p:nvPr/>
        </p:nvSpPr>
        <p:spPr>
          <a:xfrm>
            <a:off x="5181600" y="3886200"/>
            <a:ext cx="533400" cy="4572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latin typeface="Arial" pitchFamily="34" charset="0"/>
                <a:cs typeface="Arial" pitchFamily="34" charset="0"/>
              </a:rPr>
              <a:t>UIC</a:t>
            </a:r>
          </a:p>
        </p:txBody>
      </p:sp>
      <p:sp>
        <p:nvSpPr>
          <p:cNvPr id="6" name="TextBox 5">
            <a:extLst>
              <a:ext uri="{FF2B5EF4-FFF2-40B4-BE49-F238E27FC236}">
                <a16:creationId xmlns:a16="http://schemas.microsoft.com/office/drawing/2014/main" id="{53BB2A31-0DDC-3C36-8B4F-F430DF1CA71C}"/>
              </a:ext>
            </a:extLst>
          </p:cNvPr>
          <p:cNvSpPr txBox="1"/>
          <p:nvPr/>
        </p:nvSpPr>
        <p:spPr>
          <a:xfrm>
            <a:off x="7543800" y="2325707"/>
            <a:ext cx="1235466" cy="369332"/>
          </a:xfrm>
          <a:prstGeom prst="rect">
            <a:avLst/>
          </a:prstGeom>
          <a:noFill/>
        </p:spPr>
        <p:txBody>
          <a:bodyPr wrap="none" rtlCol="0">
            <a:spAutoFit/>
          </a:bodyPr>
          <a:lstStyle/>
          <a:p>
            <a:r>
              <a:rPr lang="en-US" dirty="0"/>
              <a:t>No runners</a:t>
            </a:r>
          </a:p>
        </p:txBody>
      </p:sp>
    </p:spTree>
    <p:extLst>
      <p:ext uri="{BB962C8B-B14F-4D97-AF65-F5344CB8AC3E}">
        <p14:creationId xmlns:p14="http://schemas.microsoft.com/office/powerpoint/2010/main" val="1827955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868 0.00694 L 0.00868 0.00694 C 0.01406 0.00602 0.01961 0.00579 0.02517 0.0044 C 0.02691 0.00394 0.0283 0.00208 0.03003 0.00185 C 0.03159 0.00162 0.03316 0.00255 0.03489 0.00301 C 0.03576 0.00347 0.0368 0.00394 0.03767 0.0044 C 0.04027 0.00532 0.04288 0.00625 0.04548 0.00694 C 0.05434 0.00949 0.0559 0.00949 0.06389 0.01088 C 0.06527 0.01134 0.06649 0.01181 0.06788 0.01204 C 0.07239 0.01319 0.08142 0.01481 0.08142 0.01481 C 0.08211 0.01551 0.08246 0.0169 0.08333 0.01736 C 0.08524 0.01829 0.08732 0.01806 0.08923 0.01852 C 0.08993 0.01875 0.09045 0.01944 0.09114 0.01991 L 0.11458 0.04329 " pathEditMode="relative" ptsTypes="AAAAAAAAAAAAA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brl_field_full.gif"/>
          <p:cNvPicPr>
            <a:picLocks noGrp="1" noChangeAspect="1"/>
          </p:cNvPicPr>
          <p:nvPr/>
        </p:nvPicPr>
        <p:blipFill>
          <a:blip r:embed="rId2" cstate="print"/>
          <a:stretch>
            <a:fillRect/>
          </a:stretch>
        </p:blipFill>
        <p:spPr>
          <a:xfrm>
            <a:off x="1752601" y="0"/>
            <a:ext cx="8382000" cy="6858000"/>
          </a:xfrm>
          <a:prstGeom prst="rect">
            <a:avLst/>
          </a:prstGeom>
        </p:spPr>
      </p:pic>
      <p:sp>
        <p:nvSpPr>
          <p:cNvPr id="3" name="TextBox 2"/>
          <p:cNvSpPr txBox="1"/>
          <p:nvPr/>
        </p:nvSpPr>
        <p:spPr>
          <a:xfrm>
            <a:off x="2667000" y="1371601"/>
            <a:ext cx="6553200"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000" dirty="0">
                <a:latin typeface="Arial" pitchFamily="34" charset="0"/>
                <a:cs typeface="Arial" pitchFamily="34" charset="0"/>
              </a:rPr>
              <a:t>  One Umpire System</a:t>
            </a:r>
          </a:p>
          <a:p>
            <a:pPr algn="ctr"/>
            <a:r>
              <a:rPr lang="en-US" sz="4000" dirty="0">
                <a:latin typeface="Arial" pitchFamily="34" charset="0"/>
                <a:cs typeface="Arial" pitchFamily="34" charset="0"/>
              </a:rPr>
              <a:t>Mound      Runners</a:t>
            </a:r>
          </a:p>
        </p:txBody>
      </p:sp>
      <p:sp>
        <p:nvSpPr>
          <p:cNvPr id="5" name="Oval 4">
            <a:extLst>
              <a:ext uri="{FF2B5EF4-FFF2-40B4-BE49-F238E27FC236}">
                <a16:creationId xmlns:a16="http://schemas.microsoft.com/office/drawing/2014/main" id="{F2C467F1-9B6C-3E44-1C64-7AEB3D411CE8}"/>
              </a:ext>
            </a:extLst>
          </p:cNvPr>
          <p:cNvSpPr/>
          <p:nvPr/>
        </p:nvSpPr>
        <p:spPr>
          <a:xfrm>
            <a:off x="5181600" y="3886200"/>
            <a:ext cx="533400" cy="4572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latin typeface="Arial" pitchFamily="34" charset="0"/>
                <a:cs typeface="Arial" pitchFamily="34" charset="0"/>
              </a:rPr>
              <a:t>UIC</a:t>
            </a:r>
          </a:p>
        </p:txBody>
      </p:sp>
      <p:sp>
        <p:nvSpPr>
          <p:cNvPr id="6" name="TextBox 5">
            <a:extLst>
              <a:ext uri="{FF2B5EF4-FFF2-40B4-BE49-F238E27FC236}">
                <a16:creationId xmlns:a16="http://schemas.microsoft.com/office/drawing/2014/main" id="{53BB2A31-0DDC-3C36-8B4F-F430DF1CA71C}"/>
              </a:ext>
            </a:extLst>
          </p:cNvPr>
          <p:cNvSpPr txBox="1"/>
          <p:nvPr/>
        </p:nvSpPr>
        <p:spPr>
          <a:xfrm>
            <a:off x="7543800" y="2325707"/>
            <a:ext cx="956544" cy="369332"/>
          </a:xfrm>
          <a:prstGeom prst="rect">
            <a:avLst/>
          </a:prstGeom>
          <a:noFill/>
        </p:spPr>
        <p:txBody>
          <a:bodyPr wrap="none" rtlCol="0">
            <a:spAutoFit/>
          </a:bodyPr>
          <a:lstStyle/>
          <a:p>
            <a:r>
              <a:rPr lang="en-US" dirty="0"/>
              <a:t>Runners</a:t>
            </a:r>
          </a:p>
        </p:txBody>
      </p:sp>
    </p:spTree>
    <p:extLst>
      <p:ext uri="{BB962C8B-B14F-4D97-AF65-F5344CB8AC3E}">
        <p14:creationId xmlns:p14="http://schemas.microsoft.com/office/powerpoint/2010/main" val="240291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295 0.00972 L -0.00295 0.00972 C -0.00139 0.01481 0.00034 0.01991 0.00173 0.02523 C 0.0026 0.02778 0.00295 0.03032 0.00382 0.03287 C 0.00416 0.03426 0.00521 0.03542 0.00573 0.03681 C 0.00729 0.0419 0.0085 0.04699 0.00955 0.05231 C 0.01284 0.07037 0.00781 0.04259 0.01146 0.06389 C 0.01215 0.06736 0.0125 0.07106 0.01336 0.07431 L 0.01545 0.08079 C 0.01562 0.08565 0.01597 0.09028 0.01632 0.09514 C 0.01684 0.10023 0.01788 0.10532 0.01823 0.11065 C 0.01875 0.1162 0.01857 0.12176 0.01927 0.12731 C 0.01961 0.13009 0.02066 0.13264 0.02118 0.13519 C 0.02482 0.15185 0.02239 0.14468 0.02517 0.15208 L 0.02517 0.15208 " pathEditMode="relative" ptsTypes="AAAAAAAAAAAAAA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1408</TotalTime>
  <Words>1754</Words>
  <Application>Microsoft Office PowerPoint</Application>
  <PresentationFormat>Widescreen</PresentationFormat>
  <Paragraphs>129</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Barry Fuller</dc:creator>
  <cp:lastModifiedBy>Barry Fuller</cp:lastModifiedBy>
  <cp:revision>5</cp:revision>
  <dcterms:created xsi:type="dcterms:W3CDTF">2022-04-30T14:14:35Z</dcterms:created>
  <dcterms:modified xsi:type="dcterms:W3CDTF">2022-05-01T21:50:56Z</dcterms:modified>
</cp:coreProperties>
</file>