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1" r:id="rId2"/>
    <p:sldId id="312" r:id="rId3"/>
    <p:sldId id="313" r:id="rId4"/>
    <p:sldId id="256" r:id="rId5"/>
    <p:sldId id="257" r:id="rId6"/>
    <p:sldId id="258" r:id="rId7"/>
    <p:sldId id="259" r:id="rId8"/>
    <p:sldId id="260" r:id="rId9"/>
    <p:sldId id="261" r:id="rId10"/>
    <p:sldId id="314" r:id="rId11"/>
    <p:sldId id="315" r:id="rId12"/>
    <p:sldId id="266" r:id="rId13"/>
    <p:sldId id="264" r:id="rId14"/>
    <p:sldId id="265" r:id="rId15"/>
    <p:sldId id="267" r:id="rId16"/>
    <p:sldId id="268" r:id="rId17"/>
    <p:sldId id="307" r:id="rId18"/>
    <p:sldId id="308" r:id="rId19"/>
    <p:sldId id="306" r:id="rId20"/>
    <p:sldId id="31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3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1F2B-C20B-7936-8CE4-F8027DD724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557852-6C28-EF2E-310F-D46302964E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007BE-D27E-B00D-36F8-5C36167460E6}"/>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5" name="Footer Placeholder 4">
            <a:extLst>
              <a:ext uri="{FF2B5EF4-FFF2-40B4-BE49-F238E27FC236}">
                <a16:creationId xmlns:a16="http://schemas.microsoft.com/office/drawing/2014/main" id="{66C8A904-C122-F021-36C6-CF05EB583D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DF4262-D896-F262-2EFE-19145E3F2B75}"/>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895135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5590-DB6A-B09E-7385-0529B1A39D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2641C-CD77-3BAE-5C00-1EEDF89187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3EB69B-4F54-FBA3-F392-0375023F656C}"/>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5" name="Footer Placeholder 4">
            <a:extLst>
              <a:ext uri="{FF2B5EF4-FFF2-40B4-BE49-F238E27FC236}">
                <a16:creationId xmlns:a16="http://schemas.microsoft.com/office/drawing/2014/main" id="{53364AA4-03FB-3981-402D-02B52C50CD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C9EB70A-1DDA-AE3B-ACF9-B20531ECEA4E}"/>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777661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24C59-E616-481E-FDAB-63781AEEB9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0D0417-B39D-76B9-1C72-206947B2E8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64D25A-DF71-91A3-E58F-6714F408E26C}"/>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5" name="Footer Placeholder 4">
            <a:extLst>
              <a:ext uri="{FF2B5EF4-FFF2-40B4-BE49-F238E27FC236}">
                <a16:creationId xmlns:a16="http://schemas.microsoft.com/office/drawing/2014/main" id="{FBE8D2E6-E6D8-AE24-8FFE-9AA760006B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3FD160-FC58-EDEE-FC0B-E46988A7BD7E}"/>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3001044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3F99-0063-DB5D-E793-D36749199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F9A92F-AC95-A13F-1391-E1848FF16B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63E580-96C0-ECE2-C21F-9B20FE45DE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244686-4E7B-54AF-4061-CF1778D9878B}"/>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6" name="Footer Placeholder 5">
            <a:extLst>
              <a:ext uri="{FF2B5EF4-FFF2-40B4-BE49-F238E27FC236}">
                <a16:creationId xmlns:a16="http://schemas.microsoft.com/office/drawing/2014/main" id="{1316ABA8-5867-C8FA-AC4E-9407E1CD4F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5F73CA6-4D21-766F-D5E3-CE81879F9D84}"/>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3228806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F807-D521-CD2F-E767-71F3E893DB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3B84DE-F3A2-BF7A-1146-94E9098A43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355D79-C22D-6F11-96F8-28EFEDC0E0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CE78AF-70B8-AD89-44CA-E5188E372A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8DFA7-2086-3625-8C32-99E54562D4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B414D0-B164-7712-6CC2-EA72B88841FF}"/>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8" name="Footer Placeholder 7">
            <a:extLst>
              <a:ext uri="{FF2B5EF4-FFF2-40B4-BE49-F238E27FC236}">
                <a16:creationId xmlns:a16="http://schemas.microsoft.com/office/drawing/2014/main" id="{5675C5AE-A1A3-9B58-F0DF-CA0F524C092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4E32F08-6095-CFA4-553C-AC780E1CB35D}"/>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138927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16D4D-3E5B-7BBD-E178-8D44520559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78800B-3B69-EA9C-514C-BBDF1C351630}"/>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4" name="Footer Placeholder 3">
            <a:extLst>
              <a:ext uri="{FF2B5EF4-FFF2-40B4-BE49-F238E27FC236}">
                <a16:creationId xmlns:a16="http://schemas.microsoft.com/office/drawing/2014/main" id="{001FFF8C-A8C3-6C6B-A8D8-3086481FD32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F4D0BC0-A51B-FA51-189A-B1C72901462D}"/>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295810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9D3270-43BB-37B7-24DC-9FF33EFFFB82}"/>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3" name="Footer Placeholder 2">
            <a:extLst>
              <a:ext uri="{FF2B5EF4-FFF2-40B4-BE49-F238E27FC236}">
                <a16:creationId xmlns:a16="http://schemas.microsoft.com/office/drawing/2014/main" id="{F58B7EAE-6A77-996F-8B3E-8D10B5179C3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843B9B3-1D51-E083-E2C9-F4F669557985}"/>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1248308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45A0-D4C8-69E2-9AEF-F617238C1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957648-FD5B-6BB6-8AE8-DC7683CB8A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7A042C-85EE-C2D6-7159-F42D75B0B6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3311C8-8D58-4766-CB89-E12D6AC3F748}"/>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6" name="Footer Placeholder 5">
            <a:extLst>
              <a:ext uri="{FF2B5EF4-FFF2-40B4-BE49-F238E27FC236}">
                <a16:creationId xmlns:a16="http://schemas.microsoft.com/office/drawing/2014/main" id="{2F17FDD6-BAAA-C919-6F31-E43A9B4842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CA39A8-C2A7-7F09-3BA7-2BCF6208D985}"/>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103643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9887-18D9-0B5D-21BC-7FBF9800B1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5B4E96-7077-3C8B-59E0-613658C9E8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E6C134E-E278-EF97-4810-5918CD1ED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1918F-D0FD-9405-EA37-1F6B79E89CD7}"/>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6" name="Footer Placeholder 5">
            <a:extLst>
              <a:ext uri="{FF2B5EF4-FFF2-40B4-BE49-F238E27FC236}">
                <a16:creationId xmlns:a16="http://schemas.microsoft.com/office/drawing/2014/main" id="{5E053DFC-DDE9-D79A-34A8-A6C7D77F6CA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4EAA97-2D72-152C-846C-2AB04480C141}"/>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1345550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A6741-839F-9A3F-6FC7-E8C2EEA477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620003-E62A-5A36-126C-A6B132685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E8CFDB-CAF8-E712-FB42-EB75BA9052E7}"/>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5" name="Footer Placeholder 4">
            <a:extLst>
              <a:ext uri="{FF2B5EF4-FFF2-40B4-BE49-F238E27FC236}">
                <a16:creationId xmlns:a16="http://schemas.microsoft.com/office/drawing/2014/main" id="{7D6CDFD9-22DA-13E4-1169-58E405D300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D89C4D-9E41-5AE6-196D-5ED13B17EA7B}"/>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208222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E0BAFE-CC6A-2826-E549-A963F26207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DB9258-E72F-AFD2-F103-75DAB7DF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7ECAF6-037E-244D-DB73-AA51B2E7CC62}"/>
              </a:ext>
            </a:extLst>
          </p:cNvPr>
          <p:cNvSpPr>
            <a:spLocks noGrp="1"/>
          </p:cNvSpPr>
          <p:nvPr>
            <p:ph type="dt" sz="half" idx="10"/>
          </p:nvPr>
        </p:nvSpPr>
        <p:spPr/>
        <p:txBody>
          <a:bodyPr/>
          <a:lstStyle/>
          <a:p>
            <a:fld id="{FE0A18F8-69A2-4CD6-A4AB-8909BB1C49BC}" type="datetimeFigureOut">
              <a:rPr lang="en-US" smtClean="0"/>
              <a:t>4/15/2023</a:t>
            </a:fld>
            <a:endParaRPr lang="en-US" dirty="0"/>
          </a:p>
        </p:txBody>
      </p:sp>
      <p:sp>
        <p:nvSpPr>
          <p:cNvPr id="5" name="Footer Placeholder 4">
            <a:extLst>
              <a:ext uri="{FF2B5EF4-FFF2-40B4-BE49-F238E27FC236}">
                <a16:creationId xmlns:a16="http://schemas.microsoft.com/office/drawing/2014/main" id="{D4F97052-BE6D-B89E-7496-8B2F436358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638869-C3D6-D657-1CFD-0E63748F161C}"/>
              </a:ext>
            </a:extLst>
          </p:cNvPr>
          <p:cNvSpPr>
            <a:spLocks noGrp="1"/>
          </p:cNvSpPr>
          <p:nvPr>
            <p:ph type="sldNum" sz="quarter" idx="12"/>
          </p:nvPr>
        </p:nvSpPr>
        <p:spPr/>
        <p:txBody>
          <a:bodyPr/>
          <a:lstStyle/>
          <a:p>
            <a:fld id="{75FEA0E9-E9A6-4752-B93F-D0BBFE063F1E}" type="slidenum">
              <a:rPr lang="en-US" smtClean="0"/>
              <a:t>‹#›</a:t>
            </a:fld>
            <a:endParaRPr lang="en-US" dirty="0"/>
          </a:p>
        </p:txBody>
      </p:sp>
    </p:spTree>
    <p:extLst>
      <p:ext uri="{BB962C8B-B14F-4D97-AF65-F5344CB8AC3E}">
        <p14:creationId xmlns:p14="http://schemas.microsoft.com/office/powerpoint/2010/main" val="304470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A0DDB6-505D-9010-5AEC-ED2A5DA4A8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2C421B-D545-F8CE-C6CC-9E7FEFA40E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5DF28B-B6F5-3666-AE0F-73E4F5171C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A18F8-69A2-4CD6-A4AB-8909BB1C49BC}" type="datetimeFigureOut">
              <a:rPr lang="en-US" smtClean="0"/>
              <a:t>4/15/2023</a:t>
            </a:fld>
            <a:endParaRPr lang="en-US" dirty="0"/>
          </a:p>
        </p:txBody>
      </p:sp>
      <p:sp>
        <p:nvSpPr>
          <p:cNvPr id="5" name="Footer Placeholder 4">
            <a:extLst>
              <a:ext uri="{FF2B5EF4-FFF2-40B4-BE49-F238E27FC236}">
                <a16:creationId xmlns:a16="http://schemas.microsoft.com/office/drawing/2014/main" id="{73230C92-A299-CF73-185A-BBB54295EB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67E294-D239-0DD2-D4F2-99E034182E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FEA0E9-E9A6-4752-B93F-D0BBFE063F1E}" type="slidenum">
              <a:rPr lang="en-US" smtClean="0"/>
              <a:t>‹#›</a:t>
            </a:fld>
            <a:endParaRPr lang="en-US" dirty="0"/>
          </a:p>
        </p:txBody>
      </p:sp>
    </p:spTree>
    <p:extLst>
      <p:ext uri="{BB962C8B-B14F-4D97-AF65-F5344CB8AC3E}">
        <p14:creationId xmlns:p14="http://schemas.microsoft.com/office/powerpoint/2010/main" val="18541391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AA9BCB-55C0-756A-4DF3-A3802B27BF1C}"/>
              </a:ext>
            </a:extLst>
          </p:cNvPr>
          <p:cNvSpPr txBox="1"/>
          <p:nvPr/>
        </p:nvSpPr>
        <p:spPr>
          <a:xfrm>
            <a:off x="942392" y="419878"/>
            <a:ext cx="10459616" cy="6063198"/>
          </a:xfrm>
          <a:prstGeom prst="rect">
            <a:avLst/>
          </a:prstGeom>
          <a:noFill/>
        </p:spPr>
        <p:txBody>
          <a:bodyPr wrap="square">
            <a:spAutoFit/>
          </a:bodyPr>
          <a:lstStyle/>
          <a:p>
            <a:r>
              <a:rPr lang="en-US" sz="2800" b="1" i="0" dirty="0">
                <a:solidFill>
                  <a:srgbClr val="7A7A7A"/>
                </a:solidFill>
                <a:effectLst/>
                <a:latin typeface="Roboto" panose="02000000000000000000" pitchFamily="2" charset="0"/>
              </a:rPr>
              <a:t>3-1-4: </a:t>
            </a:r>
            <a:r>
              <a:rPr lang="en-US" sz="2800" b="0" i="0" dirty="0">
                <a:solidFill>
                  <a:srgbClr val="7A7A7A"/>
                </a:solidFill>
                <a:effectLst/>
                <a:latin typeface="Roboto" panose="02000000000000000000" pitchFamily="2" charset="0"/>
              </a:rPr>
              <a:t> Designated Hitter (DH) can be used in two ways. The DH can be listed as the tenth starter replacing one of the other nine players when it is their turn to bat. The other method is that that any one of the starting defensive players can be their own DH (in effect having two positions) within the confines of the rule requirements. </a:t>
            </a:r>
          </a:p>
          <a:p>
            <a:r>
              <a:rPr lang="en-US" sz="2400" b="0" i="0" dirty="0">
                <a:solidFill>
                  <a:srgbClr val="7A7A7A"/>
                </a:solidFill>
                <a:effectLst/>
                <a:latin typeface="Roboto" panose="02000000000000000000" pitchFamily="2" charset="0"/>
              </a:rPr>
              <a:t> </a:t>
            </a:r>
            <a:br>
              <a:rPr lang="en-US" sz="2400" dirty="0"/>
            </a:br>
            <a:r>
              <a:rPr lang="en-US" sz="2800" b="1" i="0" dirty="0">
                <a:solidFill>
                  <a:srgbClr val="7A7A7A"/>
                </a:solidFill>
                <a:effectLst/>
                <a:latin typeface="Roboto" panose="02000000000000000000" pitchFamily="2" charset="0"/>
              </a:rPr>
              <a:t>Rationale: </a:t>
            </a:r>
            <a:r>
              <a:rPr lang="en-US" sz="2800" b="0" i="0" dirty="0">
                <a:solidFill>
                  <a:srgbClr val="7A7A7A"/>
                </a:solidFill>
                <a:effectLst/>
                <a:latin typeface="Roboto" panose="02000000000000000000" pitchFamily="2" charset="0"/>
              </a:rPr>
              <a:t>This rule change assists coaches with an alternative to keep their better players in the game to contribute to the offensive output of the team and give another player a chance to participate on defense. In addition, considering the pitch count rules, this change would help pitchers to keep their bat in the game, but can come out of the game defensively to protect their arms from overuse.</a:t>
            </a:r>
            <a:endParaRPr lang="en-US" sz="2800" dirty="0"/>
          </a:p>
        </p:txBody>
      </p:sp>
    </p:spTree>
    <p:extLst>
      <p:ext uri="{BB962C8B-B14F-4D97-AF65-F5344CB8AC3E}">
        <p14:creationId xmlns:p14="http://schemas.microsoft.com/office/powerpoint/2010/main" val="114865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9C179B-8CAB-F6F4-EBEB-D54B89DAA0D8}"/>
              </a:ext>
            </a:extLst>
          </p:cNvPr>
          <p:cNvSpPr txBox="1"/>
          <p:nvPr/>
        </p:nvSpPr>
        <p:spPr>
          <a:xfrm>
            <a:off x="279918" y="74589"/>
            <a:ext cx="11420670" cy="6370975"/>
          </a:xfrm>
          <a:prstGeom prst="rect">
            <a:avLst/>
          </a:prstGeom>
          <a:noFill/>
        </p:spPr>
        <p:txBody>
          <a:bodyPr wrap="square">
            <a:spAutoFit/>
          </a:bodyPr>
          <a:lstStyle/>
          <a:p>
            <a:pPr algn="l"/>
            <a:r>
              <a:rPr lang="en-US" sz="2400" b="0" i="0" dirty="0">
                <a:solidFill>
                  <a:srgbClr val="7A7A7A"/>
                </a:solidFill>
                <a:effectLst/>
                <a:latin typeface="Roboto" panose="02000000000000000000" pitchFamily="2" charset="0"/>
              </a:rPr>
              <a:t>Applying the New DH Rule</a:t>
            </a:r>
          </a:p>
          <a:p>
            <a:pPr algn="l"/>
            <a:endParaRPr lang="en-US" sz="2400" b="0" i="0" dirty="0">
              <a:solidFill>
                <a:srgbClr val="7A7A7A"/>
              </a:solidFill>
              <a:effectLst/>
              <a:latin typeface="Roboto" panose="02000000000000000000" pitchFamily="2" charset="0"/>
            </a:endParaRPr>
          </a:p>
          <a:p>
            <a:pPr algn="l"/>
            <a:r>
              <a:rPr lang="en-US" sz="2400" b="0" i="0" dirty="0">
                <a:solidFill>
                  <a:srgbClr val="7A7A7A"/>
                </a:solidFill>
                <a:effectLst/>
                <a:latin typeface="Roboto" panose="02000000000000000000" pitchFamily="2" charset="0"/>
              </a:rPr>
              <a:t>The DH may now be any one of the starting defensive players, including the pitcher. A </a:t>
            </a:r>
            <a:r>
              <a:rPr lang="en-US" sz="2400" b="1" i="0" dirty="0">
                <a:solidFill>
                  <a:srgbClr val="7A7A7A"/>
                </a:solidFill>
                <a:effectLst/>
                <a:latin typeface="Roboto" panose="02000000000000000000" pitchFamily="2" charset="0"/>
              </a:rPr>
              <a:t>Player/Designated Hitter (P/DH)</a:t>
            </a:r>
            <a:r>
              <a:rPr lang="en-US" sz="2400" b="0" i="0" dirty="0">
                <a:solidFill>
                  <a:srgbClr val="7A7A7A"/>
                </a:solidFill>
                <a:effectLst/>
                <a:latin typeface="Roboto" panose="02000000000000000000" pitchFamily="2" charset="0"/>
              </a:rPr>
              <a:t> then holds two positions – a defensive position player and DH. All other aspects of the DH rule remain the same.</a:t>
            </a:r>
          </a:p>
          <a:p>
            <a:pPr algn="l">
              <a:buFont typeface="Arial" panose="020B0604020202020204" pitchFamily="34" charset="0"/>
              <a:buChar char="•"/>
            </a:pPr>
            <a:r>
              <a:rPr lang="en-US" sz="2400" b="0" i="0" dirty="0">
                <a:solidFill>
                  <a:srgbClr val="7A7A7A"/>
                </a:solidFill>
                <a:effectLst/>
                <a:latin typeface="Roboto" panose="02000000000000000000" pitchFamily="2" charset="0"/>
              </a:rPr>
              <a:t>Teams can still use the traditional DH for any player to start the game (Smith DH &amp; Jones Right Fielder)</a:t>
            </a:r>
          </a:p>
          <a:p>
            <a:pPr algn="l">
              <a:buFont typeface="Arial" panose="020B0604020202020204" pitchFamily="34" charset="0"/>
              <a:buChar char="•"/>
            </a:pPr>
            <a:r>
              <a:rPr lang="en-US" sz="2400" b="0" i="0" dirty="0">
                <a:solidFill>
                  <a:srgbClr val="7A7A7A"/>
                </a:solidFill>
                <a:effectLst/>
                <a:latin typeface="Roboto" panose="02000000000000000000" pitchFamily="2" charset="0"/>
              </a:rPr>
              <a:t>Teams can also still use a ‘straight nine’ lineup</a:t>
            </a:r>
          </a:p>
          <a:p>
            <a:pPr algn="l"/>
            <a:r>
              <a:rPr lang="en-US" sz="2400" b="1" i="0" dirty="0">
                <a:solidFill>
                  <a:srgbClr val="7A7A7A"/>
                </a:solidFill>
                <a:effectLst/>
                <a:latin typeface="Roboto" panose="02000000000000000000" pitchFamily="2" charset="0"/>
              </a:rPr>
              <a:t>Team forfeits role of DH if:</a:t>
            </a:r>
            <a:endParaRPr lang="en-US" sz="2400" b="0" i="0" dirty="0">
              <a:solidFill>
                <a:srgbClr val="7A7A7A"/>
              </a:solidFill>
              <a:effectLst/>
              <a:latin typeface="Roboto" panose="02000000000000000000" pitchFamily="2" charset="0"/>
            </a:endParaRPr>
          </a:p>
          <a:p>
            <a:pPr algn="l">
              <a:buFont typeface="Arial" panose="020B0604020202020204" pitchFamily="34" charset="0"/>
              <a:buChar char="•"/>
            </a:pPr>
            <a:r>
              <a:rPr lang="en-US" sz="2400" b="0" i="0" dirty="0">
                <a:solidFill>
                  <a:srgbClr val="7A7A7A"/>
                </a:solidFill>
                <a:effectLst/>
                <a:latin typeface="Roboto" panose="02000000000000000000" pitchFamily="2" charset="0"/>
              </a:rPr>
              <a:t>Not declared at the start of the game</a:t>
            </a:r>
          </a:p>
          <a:p>
            <a:pPr algn="l">
              <a:buFont typeface="Arial" panose="020B0604020202020204" pitchFamily="34" charset="0"/>
              <a:buChar char="•"/>
            </a:pPr>
            <a:r>
              <a:rPr lang="en-US" sz="2400" b="0" i="0" dirty="0">
                <a:solidFill>
                  <a:srgbClr val="7A7A7A"/>
                </a:solidFill>
                <a:effectLst/>
                <a:latin typeface="Roboto" panose="02000000000000000000" pitchFamily="2" charset="0"/>
              </a:rPr>
              <a:t>The defensive player for whom the DH batted, subsequently enters the game offensively (hitter, or runner)</a:t>
            </a:r>
          </a:p>
          <a:p>
            <a:pPr algn="l">
              <a:buFont typeface="Arial" panose="020B0604020202020204" pitchFamily="34" charset="0"/>
              <a:buChar char="•"/>
            </a:pPr>
            <a:r>
              <a:rPr lang="en-US" sz="2400" b="0" i="0" dirty="0">
                <a:solidFill>
                  <a:srgbClr val="7A7A7A"/>
                </a:solidFill>
                <a:effectLst/>
                <a:latin typeface="Roboto" panose="02000000000000000000" pitchFamily="2" charset="0"/>
              </a:rPr>
              <a:t>The DH assumes a defensive position (goes in as a fielder)</a:t>
            </a:r>
          </a:p>
          <a:p>
            <a:pPr algn="l">
              <a:buFont typeface="Arial" panose="020B0604020202020204" pitchFamily="34" charset="0"/>
              <a:buChar char="•"/>
            </a:pPr>
            <a:r>
              <a:rPr lang="en-US" sz="2400" b="0" i="0" dirty="0">
                <a:solidFill>
                  <a:srgbClr val="7A7A7A"/>
                </a:solidFill>
                <a:effectLst/>
                <a:latin typeface="Roboto" panose="02000000000000000000" pitchFamily="2" charset="0"/>
              </a:rPr>
              <a:t>When using P/DH , any player substitutes offensively for the DH</a:t>
            </a:r>
          </a:p>
          <a:p>
            <a:pPr marL="742950" lvl="1" indent="-285750" algn="l">
              <a:buFont typeface="Arial" panose="020B0604020202020204" pitchFamily="34" charset="0"/>
              <a:buChar char="•"/>
            </a:pPr>
            <a:r>
              <a:rPr lang="en-US" sz="2400" b="0" i="0" dirty="0">
                <a:solidFill>
                  <a:srgbClr val="7A7A7A"/>
                </a:solidFill>
                <a:effectLst/>
                <a:latin typeface="Roboto" panose="02000000000000000000" pitchFamily="2" charset="0"/>
              </a:rPr>
              <a:t>If the P/DH is substituted for defensively, we now have the same DH and a new player in on defense. In other words, ANY time we change the </a:t>
            </a:r>
            <a:r>
              <a:rPr lang="en-US" sz="2400" b="1" i="0" dirty="0">
                <a:solidFill>
                  <a:srgbClr val="7A7A7A"/>
                </a:solidFill>
                <a:effectLst/>
                <a:latin typeface="Roboto" panose="02000000000000000000" pitchFamily="2" charset="0"/>
              </a:rPr>
              <a:t>hitter or runner</a:t>
            </a:r>
            <a:r>
              <a:rPr lang="en-US" sz="2400" b="0" i="0" dirty="0">
                <a:solidFill>
                  <a:srgbClr val="7A7A7A"/>
                </a:solidFill>
                <a:effectLst/>
                <a:latin typeface="Roboto" panose="02000000000000000000" pitchFamily="2" charset="0"/>
              </a:rPr>
              <a:t> we lose the DH when using a P/DH</a:t>
            </a:r>
          </a:p>
        </p:txBody>
      </p:sp>
    </p:spTree>
    <p:extLst>
      <p:ext uri="{BB962C8B-B14F-4D97-AF65-F5344CB8AC3E}">
        <p14:creationId xmlns:p14="http://schemas.microsoft.com/office/powerpoint/2010/main" val="1907025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015E00-19FA-150E-45F5-27F723115D8B}"/>
              </a:ext>
            </a:extLst>
          </p:cNvPr>
          <p:cNvSpPr>
            <a:spLocks noChangeArrowheads="1"/>
          </p:cNvSpPr>
          <p:nvPr/>
        </p:nvSpPr>
        <p:spPr bwMode="auto">
          <a:xfrm>
            <a:off x="914400" y="460688"/>
            <a:ext cx="10198359"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7A7A7A"/>
                </a:solidFill>
                <a:effectLst/>
                <a:latin typeface="Roboto" panose="02000000000000000000" pitchFamily="2" charset="0"/>
              </a:rPr>
              <a:t>A player listed as P/DH is in both the offensive and defensive lineups. If P/DH leaves the DEFENSIVE lineup, they can remain in the OFFENSIVE lineup.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200" dirty="0">
              <a:solidFill>
                <a:srgbClr val="7A7A7A"/>
              </a:solidFill>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7A7A7A"/>
                </a:solidFill>
                <a:effectLst/>
                <a:latin typeface="Roboto" panose="02000000000000000000" pitchFamily="2" charset="0"/>
              </a:rPr>
              <a:t>Example: Smith is the P/DH to start the game. In the 5th inning Jones comes into play RF for Smith. Smith is now the DH only and Jones the fielder only; however, if Smith is pinch hit or pinch ran for, then we lose the DH. The substitute is now in both offensively and defensively for Smith and there in no longer a DH.</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27221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7256B75-4C1E-7121-D1C6-3FA1A75C47D6}"/>
              </a:ext>
            </a:extLst>
          </p:cNvPr>
          <p:cNvSpPr>
            <a:spLocks noGrp="1"/>
          </p:cNvSpPr>
          <p:nvPr>
            <p:ph type="subTitle" idx="1"/>
          </p:nvPr>
        </p:nvSpPr>
        <p:spPr>
          <a:xfrm>
            <a:off x="327171" y="1191237"/>
            <a:ext cx="11383860" cy="5511567"/>
          </a:xfrm>
        </p:spPr>
        <p:txBody>
          <a:bodyPr>
            <a:normAutofit/>
          </a:bodyPr>
          <a:lstStyle/>
          <a:p>
            <a:pPr algn="l"/>
            <a:r>
              <a:rPr lang="en-US" b="0" i="0" dirty="0">
                <a:solidFill>
                  <a:srgbClr val="7A7A7A"/>
                </a:solidFill>
                <a:effectLst/>
                <a:latin typeface="Roboto" panose="02000000000000000000" pitchFamily="2" charset="0"/>
              </a:rPr>
              <a:t>The DH may now be any one of the starting defensive players, including the pitcher. A </a:t>
            </a:r>
            <a:r>
              <a:rPr lang="en-US" b="1" i="0" dirty="0">
                <a:solidFill>
                  <a:srgbClr val="7A7A7A"/>
                </a:solidFill>
                <a:effectLst/>
                <a:latin typeface="Roboto" panose="02000000000000000000" pitchFamily="2" charset="0"/>
              </a:rPr>
              <a:t>Player/Designated Hitter (P/DH)</a:t>
            </a:r>
            <a:r>
              <a:rPr lang="en-US" b="0" i="0" dirty="0">
                <a:solidFill>
                  <a:srgbClr val="7A7A7A"/>
                </a:solidFill>
                <a:effectLst/>
                <a:latin typeface="Roboto" panose="02000000000000000000" pitchFamily="2" charset="0"/>
              </a:rPr>
              <a:t> then holds two positions – a defensive position player and DH. All other aspects of the DH rule remain the same.</a:t>
            </a:r>
          </a:p>
          <a:p>
            <a:pPr lvl="1" algn="l">
              <a:buFont typeface="Arial" panose="020B0604020202020204" pitchFamily="34" charset="0"/>
              <a:buChar char="•"/>
            </a:pPr>
            <a:r>
              <a:rPr lang="en-US" b="0" i="0" dirty="0">
                <a:solidFill>
                  <a:srgbClr val="7A7A7A"/>
                </a:solidFill>
                <a:effectLst/>
                <a:latin typeface="Roboto" panose="02000000000000000000" pitchFamily="2" charset="0"/>
              </a:rPr>
              <a:t>Teams can still use the traditional DH for any player to start the game (Smith DH &amp; Jones Right Fielder)</a:t>
            </a:r>
          </a:p>
          <a:p>
            <a:pPr lvl="1" algn="l">
              <a:buFont typeface="Arial" panose="020B0604020202020204" pitchFamily="34" charset="0"/>
              <a:buChar char="•"/>
            </a:pPr>
            <a:r>
              <a:rPr lang="en-US" b="0" i="0" dirty="0">
                <a:solidFill>
                  <a:srgbClr val="7A7A7A"/>
                </a:solidFill>
                <a:effectLst/>
                <a:latin typeface="Roboto" panose="02000000000000000000" pitchFamily="2" charset="0"/>
              </a:rPr>
              <a:t>Teams can also still use a ‘straight nine’ lineup</a:t>
            </a:r>
          </a:p>
          <a:p>
            <a:pPr algn="l"/>
            <a:endParaRPr lang="en-US" b="0" i="0" dirty="0">
              <a:solidFill>
                <a:srgbClr val="7A7A7A"/>
              </a:solidFill>
              <a:effectLst/>
              <a:latin typeface="Roboto" panose="02000000000000000000" pitchFamily="2" charset="0"/>
            </a:endParaRPr>
          </a:p>
          <a:p>
            <a:pPr algn="l"/>
            <a:r>
              <a:rPr lang="en-US" b="1" i="0" dirty="0">
                <a:solidFill>
                  <a:srgbClr val="7A7A7A"/>
                </a:solidFill>
                <a:effectLst/>
                <a:latin typeface="Roboto" panose="02000000000000000000" pitchFamily="2" charset="0"/>
              </a:rPr>
              <a:t>Team forfeits role of DH if:</a:t>
            </a:r>
            <a:endParaRPr lang="en-US" b="0" i="0" dirty="0">
              <a:solidFill>
                <a:srgbClr val="7A7A7A"/>
              </a:solidFill>
              <a:effectLst/>
              <a:latin typeface="Roboto" panose="02000000000000000000" pitchFamily="2" charset="0"/>
            </a:endParaRPr>
          </a:p>
          <a:p>
            <a:pPr lvl="1" algn="l">
              <a:buFont typeface="Arial" panose="020B0604020202020204" pitchFamily="34" charset="0"/>
              <a:buChar char="•"/>
            </a:pPr>
            <a:r>
              <a:rPr lang="en-US" b="0" i="0" dirty="0">
                <a:solidFill>
                  <a:srgbClr val="7A7A7A"/>
                </a:solidFill>
                <a:effectLst/>
                <a:latin typeface="Roboto" panose="02000000000000000000" pitchFamily="2" charset="0"/>
              </a:rPr>
              <a:t>Not declared at the start of the game</a:t>
            </a:r>
          </a:p>
          <a:p>
            <a:pPr lvl="1" algn="l">
              <a:buFont typeface="Arial" panose="020B0604020202020204" pitchFamily="34" charset="0"/>
              <a:buChar char="•"/>
            </a:pPr>
            <a:r>
              <a:rPr lang="en-US" b="0" i="0" dirty="0">
                <a:solidFill>
                  <a:srgbClr val="7A7A7A"/>
                </a:solidFill>
                <a:effectLst/>
                <a:latin typeface="Roboto" panose="02000000000000000000" pitchFamily="2" charset="0"/>
              </a:rPr>
              <a:t>The defensive player for whom the DH batted, subsequently enters the game offensively (hitter, or runner)</a:t>
            </a:r>
          </a:p>
          <a:p>
            <a:pPr lvl="1" algn="l">
              <a:buFont typeface="Arial" panose="020B0604020202020204" pitchFamily="34" charset="0"/>
              <a:buChar char="•"/>
            </a:pPr>
            <a:r>
              <a:rPr lang="en-US" b="0" i="0" dirty="0">
                <a:solidFill>
                  <a:srgbClr val="7A7A7A"/>
                </a:solidFill>
                <a:effectLst/>
                <a:latin typeface="Roboto" panose="02000000000000000000" pitchFamily="2" charset="0"/>
              </a:rPr>
              <a:t>The DH assumes a defensive position (goes in as a fielder)</a:t>
            </a:r>
          </a:p>
          <a:p>
            <a:pPr lvl="1" algn="l">
              <a:buFont typeface="Arial" panose="020B0604020202020204" pitchFamily="34" charset="0"/>
              <a:buChar char="•"/>
            </a:pPr>
            <a:r>
              <a:rPr lang="en-US" b="0" i="0" dirty="0">
                <a:solidFill>
                  <a:srgbClr val="7A7A7A"/>
                </a:solidFill>
                <a:effectLst/>
                <a:latin typeface="Roboto" panose="02000000000000000000" pitchFamily="2" charset="0"/>
              </a:rPr>
              <a:t>When using P/DH , any player substitutes offensively for the DH</a:t>
            </a:r>
          </a:p>
          <a:p>
            <a:pPr marL="1200150" lvl="2" indent="-285750" algn="l">
              <a:buFont typeface="Arial" panose="020B0604020202020204" pitchFamily="34" charset="0"/>
              <a:buChar char="•"/>
            </a:pPr>
            <a:r>
              <a:rPr lang="en-US" b="0" i="0" dirty="0">
                <a:solidFill>
                  <a:srgbClr val="7A7A7A"/>
                </a:solidFill>
                <a:effectLst/>
                <a:latin typeface="Roboto" panose="02000000000000000000" pitchFamily="2" charset="0"/>
              </a:rPr>
              <a:t>If the P/DH is substituted for defensively, we now have the same DH and a new player in on defense. In other words, ANY time we change the </a:t>
            </a:r>
            <a:r>
              <a:rPr lang="en-US" b="1" i="0" dirty="0">
                <a:solidFill>
                  <a:srgbClr val="7A7A7A"/>
                </a:solidFill>
                <a:effectLst/>
                <a:latin typeface="Roboto" panose="02000000000000000000" pitchFamily="2" charset="0"/>
              </a:rPr>
              <a:t>hitter or runner</a:t>
            </a:r>
            <a:r>
              <a:rPr lang="en-US" b="0" i="0" dirty="0">
                <a:solidFill>
                  <a:srgbClr val="7A7A7A"/>
                </a:solidFill>
                <a:effectLst/>
                <a:latin typeface="Roboto" panose="02000000000000000000" pitchFamily="2" charset="0"/>
              </a:rPr>
              <a:t> we lose the DH when using a P/DH</a:t>
            </a:r>
          </a:p>
          <a:p>
            <a:endParaRPr lang="en-US" dirty="0"/>
          </a:p>
        </p:txBody>
      </p:sp>
      <p:sp>
        <p:nvSpPr>
          <p:cNvPr id="4" name="TextBox 3">
            <a:extLst>
              <a:ext uri="{FF2B5EF4-FFF2-40B4-BE49-F238E27FC236}">
                <a16:creationId xmlns:a16="http://schemas.microsoft.com/office/drawing/2014/main" id="{A839D6FF-EC01-7804-E325-21E0FE6F20DC}"/>
              </a:ext>
            </a:extLst>
          </p:cNvPr>
          <p:cNvSpPr txBox="1"/>
          <p:nvPr/>
        </p:nvSpPr>
        <p:spPr>
          <a:xfrm>
            <a:off x="3594353" y="251670"/>
            <a:ext cx="5003293" cy="861774"/>
          </a:xfrm>
          <a:prstGeom prst="rect">
            <a:avLst/>
          </a:prstGeom>
          <a:noFill/>
        </p:spPr>
        <p:txBody>
          <a:bodyPr wrap="none" rtlCol="0">
            <a:spAutoFit/>
          </a:bodyPr>
          <a:lstStyle/>
          <a:p>
            <a:r>
              <a:rPr lang="en-US" sz="3200" b="1" i="0" dirty="0">
                <a:solidFill>
                  <a:srgbClr val="7A7A7A"/>
                </a:solidFill>
                <a:effectLst/>
                <a:latin typeface="Roboto" panose="02000000000000000000" pitchFamily="2" charset="0"/>
              </a:rPr>
              <a:t>Applying the New DH Rule</a:t>
            </a:r>
          </a:p>
          <a:p>
            <a:endParaRPr lang="en-US" dirty="0"/>
          </a:p>
        </p:txBody>
      </p:sp>
    </p:spTree>
    <p:extLst>
      <p:ext uri="{BB962C8B-B14F-4D97-AF65-F5344CB8AC3E}">
        <p14:creationId xmlns:p14="http://schemas.microsoft.com/office/powerpoint/2010/main" val="4181962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78ED50-556D-CCF4-945C-632D38A5CCDF}"/>
              </a:ext>
            </a:extLst>
          </p:cNvPr>
          <p:cNvSpPr txBox="1"/>
          <p:nvPr/>
        </p:nvSpPr>
        <p:spPr>
          <a:xfrm>
            <a:off x="914400" y="754252"/>
            <a:ext cx="10712742" cy="1477328"/>
          </a:xfrm>
          <a:prstGeom prst="rect">
            <a:avLst/>
          </a:prstGeom>
          <a:noFill/>
        </p:spPr>
        <p:txBody>
          <a:bodyPr wrap="square">
            <a:spAutoFit/>
          </a:bodyPr>
          <a:lstStyle/>
          <a:p>
            <a:r>
              <a:rPr lang="en-US" b="0" i="0" dirty="0">
                <a:solidFill>
                  <a:srgbClr val="7A7A7A"/>
                </a:solidFill>
                <a:effectLst/>
                <a:latin typeface="Roboto" panose="02000000000000000000" pitchFamily="2" charset="0"/>
              </a:rPr>
              <a:t>A player listed as P/DH is in both the offensive and defensive lineups. If P/DH leaves the DEFENSIVE lineup, they can remain in the OFFENSIVE lineup. For Example: Smith is the P/DH to start the game. In the 5th inning Jones comes into play RF for Smith. Smith is now the DH only and Jones the fielder only; however, if Smith is pinch hit or pinch ran for, then we lose the DH. The substitute is now in both offensively and defensively for Smith and there in no longer a DH.</a:t>
            </a:r>
            <a:endParaRPr lang="en-US" dirty="0"/>
          </a:p>
        </p:txBody>
      </p:sp>
      <p:sp>
        <p:nvSpPr>
          <p:cNvPr id="7" name="TextBox 6">
            <a:extLst>
              <a:ext uri="{FF2B5EF4-FFF2-40B4-BE49-F238E27FC236}">
                <a16:creationId xmlns:a16="http://schemas.microsoft.com/office/drawing/2014/main" id="{C2E91D84-ADD6-23B8-BC76-AE48BC17B10C}"/>
              </a:ext>
            </a:extLst>
          </p:cNvPr>
          <p:cNvSpPr txBox="1"/>
          <p:nvPr/>
        </p:nvSpPr>
        <p:spPr>
          <a:xfrm>
            <a:off x="914400" y="3174232"/>
            <a:ext cx="10410738" cy="923330"/>
          </a:xfrm>
          <a:prstGeom prst="rect">
            <a:avLst/>
          </a:prstGeom>
          <a:noFill/>
        </p:spPr>
        <p:txBody>
          <a:bodyPr wrap="square">
            <a:spAutoFit/>
          </a:bodyPr>
          <a:lstStyle/>
          <a:p>
            <a:r>
              <a:rPr lang="en-US" dirty="0"/>
              <a:t>SITUATION : Jones, as the player/ DH, grows tired in the fifth inning and is replaced as the pitcher by Coleman. Jones remains the DH. In the sixth inning, Jones is hit by a pitch in the helmet and the medical staff will not allow him to continue in the game. The coach a) puts Smith in to run for Jones at first base Illegal/legal. </a:t>
            </a:r>
          </a:p>
        </p:txBody>
      </p:sp>
      <p:sp>
        <p:nvSpPr>
          <p:cNvPr id="9" name="TextBox 8">
            <a:extLst>
              <a:ext uri="{FF2B5EF4-FFF2-40B4-BE49-F238E27FC236}">
                <a16:creationId xmlns:a16="http://schemas.microsoft.com/office/drawing/2014/main" id="{59E7B91C-BD63-CF8F-19FD-4391F02BCE01}"/>
              </a:ext>
            </a:extLst>
          </p:cNvPr>
          <p:cNvSpPr txBox="1"/>
          <p:nvPr/>
        </p:nvSpPr>
        <p:spPr>
          <a:xfrm>
            <a:off x="1367406" y="4508731"/>
            <a:ext cx="9957732" cy="646331"/>
          </a:xfrm>
          <a:prstGeom prst="rect">
            <a:avLst/>
          </a:prstGeom>
          <a:noFill/>
        </p:spPr>
        <p:txBody>
          <a:bodyPr wrap="square">
            <a:spAutoFit/>
          </a:bodyPr>
          <a:lstStyle/>
          <a:p>
            <a:r>
              <a:rPr lang="en-US" dirty="0"/>
              <a:t>In (a), the role of the DH will be ended for the game as Smith is an offensive substitute for Jones. Additionally, Coleman will be out of the game since Smith now occupies that spot in the batting order. </a:t>
            </a:r>
          </a:p>
        </p:txBody>
      </p:sp>
    </p:spTree>
    <p:extLst>
      <p:ext uri="{BB962C8B-B14F-4D97-AF65-F5344CB8AC3E}">
        <p14:creationId xmlns:p14="http://schemas.microsoft.com/office/powerpoint/2010/main" val="57693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A81CD3-758E-C9F6-32EB-C608445EA896}"/>
              </a:ext>
            </a:extLst>
          </p:cNvPr>
          <p:cNvSpPr txBox="1"/>
          <p:nvPr/>
        </p:nvSpPr>
        <p:spPr>
          <a:xfrm>
            <a:off x="1006679" y="982900"/>
            <a:ext cx="10201013" cy="2246769"/>
          </a:xfrm>
          <a:prstGeom prst="rect">
            <a:avLst/>
          </a:prstGeom>
          <a:noFill/>
        </p:spPr>
        <p:txBody>
          <a:bodyPr wrap="square">
            <a:spAutoFit/>
          </a:bodyPr>
          <a:lstStyle/>
          <a:p>
            <a:r>
              <a:rPr lang="en-US" sz="2800" dirty="0"/>
              <a:t>SITUATION : Brady is the pitcher/ DH and tires in the second inning. The coach brings in Kelly to pitch in the second inning. In the fourth inning, Evans replaces Kelly as the pitcher. In the fifth inning, Brown replaces Evans as the pitcher. In the seventh inning, Brady returns to play first base. </a:t>
            </a:r>
          </a:p>
        </p:txBody>
      </p:sp>
      <p:sp>
        <p:nvSpPr>
          <p:cNvPr id="5" name="TextBox 4">
            <a:extLst>
              <a:ext uri="{FF2B5EF4-FFF2-40B4-BE49-F238E27FC236}">
                <a16:creationId xmlns:a16="http://schemas.microsoft.com/office/drawing/2014/main" id="{222F2A87-B11B-C8C1-05BF-C0071B56B797}"/>
              </a:ext>
            </a:extLst>
          </p:cNvPr>
          <p:cNvSpPr txBox="1"/>
          <p:nvPr/>
        </p:nvSpPr>
        <p:spPr>
          <a:xfrm>
            <a:off x="1792448" y="3528593"/>
            <a:ext cx="8607104" cy="3108543"/>
          </a:xfrm>
          <a:prstGeom prst="rect">
            <a:avLst/>
          </a:prstGeom>
          <a:noFill/>
        </p:spPr>
        <p:txBody>
          <a:bodyPr wrap="square">
            <a:spAutoFit/>
          </a:bodyPr>
          <a:lstStyle/>
          <a:p>
            <a:r>
              <a:rPr lang="en-US" sz="2800" dirty="0"/>
              <a:t>RULING: </a:t>
            </a:r>
          </a:p>
          <a:p>
            <a:endParaRPr lang="en-US" sz="2800" dirty="0"/>
          </a:p>
          <a:p>
            <a:r>
              <a:rPr lang="en-US" sz="2800" dirty="0"/>
              <a:t>These substitutions are all legal, with Brady remaining the DH in each instance. Brown will be out of the game when Brady returns. The pitcher/DH is not locked into a defensive position and may be moved defensively while being locked in the batting order. </a:t>
            </a:r>
          </a:p>
        </p:txBody>
      </p:sp>
    </p:spTree>
    <p:extLst>
      <p:ext uri="{BB962C8B-B14F-4D97-AF65-F5344CB8AC3E}">
        <p14:creationId xmlns:p14="http://schemas.microsoft.com/office/powerpoint/2010/main" val="238352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D74164-5FF5-46F2-2B8A-BE4C9C6AC766}"/>
              </a:ext>
            </a:extLst>
          </p:cNvPr>
          <p:cNvSpPr txBox="1"/>
          <p:nvPr/>
        </p:nvSpPr>
        <p:spPr>
          <a:xfrm>
            <a:off x="844492" y="472334"/>
            <a:ext cx="10503016" cy="3108543"/>
          </a:xfrm>
          <a:prstGeom prst="rect">
            <a:avLst/>
          </a:prstGeom>
          <a:noFill/>
        </p:spPr>
        <p:txBody>
          <a:bodyPr wrap="square">
            <a:spAutoFit/>
          </a:bodyPr>
          <a:lstStyle/>
          <a:p>
            <a:r>
              <a:rPr lang="en-US" sz="2800" dirty="0"/>
              <a:t>SITUATION:</a:t>
            </a:r>
          </a:p>
          <a:p>
            <a:endParaRPr lang="en-US" sz="2800" dirty="0"/>
          </a:p>
          <a:p>
            <a:r>
              <a:rPr lang="en-US" sz="2800" dirty="0"/>
              <a:t> Does a player/DH have a re-entry as the defensive player and a re-entry as the DH? RULING: No, any of the starting players may be removed from the game and re-entered once. The player may not be removed as a defensive player and removed later as the DH and re-enter twice in both capacities. He has one re-entry. </a:t>
            </a:r>
          </a:p>
        </p:txBody>
      </p:sp>
      <p:sp>
        <p:nvSpPr>
          <p:cNvPr id="5" name="TextBox 4">
            <a:extLst>
              <a:ext uri="{FF2B5EF4-FFF2-40B4-BE49-F238E27FC236}">
                <a16:creationId xmlns:a16="http://schemas.microsoft.com/office/drawing/2014/main" id="{01FCC50B-B018-C860-BE94-4417B905DA70}"/>
              </a:ext>
            </a:extLst>
          </p:cNvPr>
          <p:cNvSpPr txBox="1"/>
          <p:nvPr/>
        </p:nvSpPr>
        <p:spPr>
          <a:xfrm>
            <a:off x="1000002" y="3708010"/>
            <a:ext cx="9722840" cy="2677656"/>
          </a:xfrm>
          <a:prstGeom prst="rect">
            <a:avLst/>
          </a:prstGeom>
          <a:noFill/>
        </p:spPr>
        <p:txBody>
          <a:bodyPr wrap="square">
            <a:spAutoFit/>
          </a:bodyPr>
          <a:lstStyle/>
          <a:p>
            <a:r>
              <a:rPr lang="en-US" sz="2800" dirty="0"/>
              <a:t>RULING:</a:t>
            </a:r>
          </a:p>
          <a:p>
            <a:endParaRPr lang="en-US" sz="2800" dirty="0"/>
          </a:p>
          <a:p>
            <a:r>
              <a:rPr lang="en-US" sz="2800" dirty="0"/>
              <a:t> No, any of the starting players may be removed from the game and re-entered once. The player may not be removed as a defensive player and removed later as the DH and re-enter twice in both capacities. He has one re-entry. </a:t>
            </a:r>
          </a:p>
        </p:txBody>
      </p:sp>
    </p:spTree>
    <p:extLst>
      <p:ext uri="{BB962C8B-B14F-4D97-AF65-F5344CB8AC3E}">
        <p14:creationId xmlns:p14="http://schemas.microsoft.com/office/powerpoint/2010/main" val="386984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BBA104-5FFD-6B14-502D-659808A72D1D}"/>
              </a:ext>
            </a:extLst>
          </p:cNvPr>
          <p:cNvSpPr txBox="1"/>
          <p:nvPr/>
        </p:nvSpPr>
        <p:spPr>
          <a:xfrm>
            <a:off x="735434" y="400288"/>
            <a:ext cx="10721130" cy="2677656"/>
          </a:xfrm>
          <a:prstGeom prst="rect">
            <a:avLst/>
          </a:prstGeom>
          <a:noFill/>
        </p:spPr>
        <p:txBody>
          <a:bodyPr wrap="square">
            <a:spAutoFit/>
          </a:bodyPr>
          <a:lstStyle/>
          <a:p>
            <a:r>
              <a:rPr lang="en-US" sz="2800" dirty="0"/>
              <a:t>SITUATION:</a:t>
            </a:r>
          </a:p>
          <a:p>
            <a:endParaRPr lang="en-US" sz="2800" dirty="0"/>
          </a:p>
          <a:p>
            <a:r>
              <a:rPr lang="en-US" sz="2800" dirty="0"/>
              <a:t> The home team is using Jones as the player/DH option. In the fifth inning, with the DH going 0-3 at bat, the coach wishes to use a pinch-hitter for Jones. He tells the plate umpire that Smith will bat for the DH with Jones returning as DH later in the game. </a:t>
            </a:r>
          </a:p>
        </p:txBody>
      </p:sp>
      <p:sp>
        <p:nvSpPr>
          <p:cNvPr id="5" name="TextBox 4">
            <a:extLst>
              <a:ext uri="{FF2B5EF4-FFF2-40B4-BE49-F238E27FC236}">
                <a16:creationId xmlns:a16="http://schemas.microsoft.com/office/drawing/2014/main" id="{797414BD-D25E-B6E9-D69A-EC4FFA242FBB}"/>
              </a:ext>
            </a:extLst>
          </p:cNvPr>
          <p:cNvSpPr txBox="1"/>
          <p:nvPr/>
        </p:nvSpPr>
        <p:spPr>
          <a:xfrm>
            <a:off x="735434" y="3780057"/>
            <a:ext cx="10721130" cy="2246769"/>
          </a:xfrm>
          <a:prstGeom prst="rect">
            <a:avLst/>
          </a:prstGeom>
          <a:noFill/>
        </p:spPr>
        <p:txBody>
          <a:bodyPr wrap="square">
            <a:spAutoFit/>
          </a:bodyPr>
          <a:lstStyle/>
          <a:p>
            <a:r>
              <a:rPr lang="en-US" sz="2800" dirty="0"/>
              <a:t>RULING:</a:t>
            </a:r>
          </a:p>
          <a:p>
            <a:endParaRPr lang="en-US" sz="2800" dirty="0"/>
          </a:p>
          <a:p>
            <a:r>
              <a:rPr lang="en-US" sz="2800" dirty="0"/>
              <a:t> The coach may use a pinch-hitter for player/DH, but when he does the role of the DH has ended for the game. Jones may return later, but when he does it will be as a defensive player who will bat for himself. </a:t>
            </a:r>
          </a:p>
        </p:txBody>
      </p:sp>
    </p:spTree>
    <p:extLst>
      <p:ext uri="{BB962C8B-B14F-4D97-AF65-F5344CB8AC3E}">
        <p14:creationId xmlns:p14="http://schemas.microsoft.com/office/powerpoint/2010/main" val="187439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ED423-2F7F-FDBB-2FF9-E5A635F45C2C}"/>
              </a:ext>
            </a:extLst>
          </p:cNvPr>
          <p:cNvSpPr txBox="1"/>
          <p:nvPr/>
        </p:nvSpPr>
        <p:spPr>
          <a:xfrm>
            <a:off x="4118995" y="318782"/>
            <a:ext cx="2650726" cy="646331"/>
          </a:xfrm>
          <a:prstGeom prst="rect">
            <a:avLst/>
          </a:prstGeom>
          <a:noFill/>
        </p:spPr>
        <p:txBody>
          <a:bodyPr wrap="none" rtlCol="0">
            <a:spAutoFit/>
          </a:bodyPr>
          <a:lstStyle/>
          <a:p>
            <a:r>
              <a:rPr lang="en-US" sz="3600" dirty="0"/>
              <a:t>Observations</a:t>
            </a:r>
          </a:p>
        </p:txBody>
      </p:sp>
      <p:sp>
        <p:nvSpPr>
          <p:cNvPr id="4" name="TextBox 3">
            <a:extLst>
              <a:ext uri="{FF2B5EF4-FFF2-40B4-BE49-F238E27FC236}">
                <a16:creationId xmlns:a16="http://schemas.microsoft.com/office/drawing/2014/main" id="{C78AB021-47F5-A864-F40B-EF1FF0962C81}"/>
              </a:ext>
            </a:extLst>
          </p:cNvPr>
          <p:cNvSpPr txBox="1"/>
          <p:nvPr/>
        </p:nvSpPr>
        <p:spPr>
          <a:xfrm>
            <a:off x="1082180" y="1030440"/>
            <a:ext cx="9840286" cy="1754326"/>
          </a:xfrm>
          <a:prstGeom prst="rect">
            <a:avLst/>
          </a:prstGeom>
          <a:noFill/>
        </p:spPr>
        <p:txBody>
          <a:bodyPr wrap="square">
            <a:spAutoFit/>
          </a:bodyPr>
          <a:lstStyle/>
          <a:p>
            <a:pPr marL="342900" marR="0" indent="-342900">
              <a:spcBef>
                <a:spcPts val="0"/>
              </a:spcBef>
              <a:spcAft>
                <a:spcPts val="0"/>
              </a:spcAf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BU must make a call on plays on bases! Talking pull foot/swipe tag situation. You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may</a:t>
            </a:r>
            <a:r>
              <a:rPr lang="en-US" sz="1800" dirty="0">
                <a:effectLst/>
                <a:latin typeface="Calibri" panose="020F0502020204030204" pitchFamily="34" charset="0"/>
                <a:ea typeface="Calibri" panose="020F0502020204030204" pitchFamily="34" charset="0"/>
                <a:cs typeface="Times New Roman" panose="02020603050405020304" pitchFamily="18" charset="0"/>
              </a:rPr>
              <a:t> conference after and change the call.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spcBef>
                <a:spcPts val="0"/>
              </a:spcBef>
              <a:spcAft>
                <a:spcPts val="0"/>
              </a:spcAft>
              <a:buAutoNum type="arabicPeriod" startAt="5"/>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spcBef>
                <a:spcPts val="0"/>
              </a:spcBef>
              <a:spcAft>
                <a:spcPts val="0"/>
              </a:spcAft>
              <a:buAutoNum type="arabicPeriod" startAt="5"/>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Box 7">
            <a:extLst>
              <a:ext uri="{FF2B5EF4-FFF2-40B4-BE49-F238E27FC236}">
                <a16:creationId xmlns:a16="http://schemas.microsoft.com/office/drawing/2014/main" id="{B914D2B4-328E-5A34-22AE-3B42EE7A4EF6}"/>
              </a:ext>
            </a:extLst>
          </p:cNvPr>
          <p:cNvSpPr txBox="1"/>
          <p:nvPr/>
        </p:nvSpPr>
        <p:spPr>
          <a:xfrm>
            <a:off x="1147194" y="1896335"/>
            <a:ext cx="9368405" cy="923330"/>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 On 1b to 3b plays when PU says he’s at 3b the base ump needs to get away and head towards B position.  BU is staying too close to 3b. For hits to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outfield only.</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EE9A09C4-E6BD-CED6-EA03-EFA9792F32BC}"/>
              </a:ext>
            </a:extLst>
          </p:cNvPr>
          <p:cNvSpPr txBox="1"/>
          <p:nvPr/>
        </p:nvSpPr>
        <p:spPr>
          <a:xfrm>
            <a:off x="1147195" y="3094010"/>
            <a:ext cx="9037040" cy="1200329"/>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 PU covering 3b on first to third situation is meant for hits to outfield. If play originated in the infield BU has all 3 bases. PU should be on foul line looking for pulling foot etc. and taking overthrown balls.</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2468BC7E-62AE-27BA-27CA-40FA6502FAC9}"/>
              </a:ext>
            </a:extLst>
          </p:cNvPr>
          <p:cNvSpPr txBox="1"/>
          <p:nvPr/>
        </p:nvSpPr>
        <p:spPr>
          <a:xfrm>
            <a:off x="1147195" y="4294339"/>
            <a:ext cx="10203110" cy="646331"/>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 BU taking plays at 1b from C position. Drift on ground balls and if starting in C position try to get as close to the B position as possible for the call at 1b.</a:t>
            </a:r>
          </a:p>
        </p:txBody>
      </p:sp>
      <p:sp>
        <p:nvSpPr>
          <p:cNvPr id="13" name="TextBox 12">
            <a:extLst>
              <a:ext uri="{FF2B5EF4-FFF2-40B4-BE49-F238E27FC236}">
                <a16:creationId xmlns:a16="http://schemas.microsoft.com/office/drawing/2014/main" id="{54169A3B-94B0-7E61-0E2D-1A66B1793AE3}"/>
              </a:ext>
            </a:extLst>
          </p:cNvPr>
          <p:cNvSpPr txBox="1"/>
          <p:nvPr/>
        </p:nvSpPr>
        <p:spPr>
          <a:xfrm>
            <a:off x="1147196" y="5135808"/>
            <a:ext cx="8892330" cy="369332"/>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5.</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Timing on bases and ball and strikes.  Many can afford to slow down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51594F7C-D442-1421-F508-8B9C3FFEC9F6}"/>
              </a:ext>
            </a:extLst>
          </p:cNvPr>
          <p:cNvSpPr txBox="1"/>
          <p:nvPr/>
        </p:nvSpPr>
        <p:spPr>
          <a:xfrm>
            <a:off x="1071694" y="6379763"/>
            <a:ext cx="8892330" cy="923330"/>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 7.</a:t>
            </a:r>
            <a:r>
              <a:rPr lang="en-US" sz="1800" dirty="0">
                <a:effectLst/>
                <a:latin typeface="Calibri" panose="020F0502020204030204" pitchFamily="34" charset="0"/>
                <a:ea typeface="Calibri" panose="020F0502020204030204" pitchFamily="34" charset="0"/>
                <a:cs typeface="Times New Roman" panose="02020603050405020304" pitchFamily="18" charset="0"/>
              </a:rPr>
              <a:t> Only take your ey</a:t>
            </a:r>
            <a:r>
              <a:rPr lang="en-US" dirty="0">
                <a:latin typeface="Calibri" panose="020F0502020204030204" pitchFamily="34" charset="0"/>
                <a:ea typeface="Calibri" panose="020F0502020204030204" pitchFamily="34" charset="0"/>
                <a:cs typeface="Times New Roman" panose="02020603050405020304" pitchFamily="18" charset="0"/>
              </a:rPr>
              <a:t>e off the </a:t>
            </a:r>
            <a:r>
              <a:rPr lang="en-US" dirty="0" err="1">
                <a:latin typeface="Calibri" panose="020F0502020204030204" pitchFamily="34" charset="0"/>
                <a:ea typeface="Calibri" panose="020F0502020204030204" pitchFamily="34" charset="0"/>
                <a:cs typeface="Times New Roman" panose="02020603050405020304" pitchFamily="18" charset="0"/>
              </a:rPr>
              <a:t>bal</a:t>
            </a:r>
            <a:r>
              <a:rPr lang="en-US" dirty="0">
                <a:latin typeface="Calibri" panose="020F0502020204030204" pitchFamily="34" charset="0"/>
                <a:ea typeface="Calibri" panose="020F0502020204030204" pitchFamily="34" charset="0"/>
                <a:cs typeface="Times New Roman" panose="02020603050405020304" pitchFamily="18" charset="0"/>
              </a:rPr>
              <a:t> when:</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 ball is dead</a:t>
            </a:r>
          </a:p>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bbatted</a:t>
            </a:r>
            <a:r>
              <a:rPr lang="en-US" dirty="0">
                <a:latin typeface="Calibri" panose="020F0502020204030204" pitchFamily="34" charset="0"/>
                <a:ea typeface="Calibri" panose="020F0502020204030204" pitchFamily="34" charset="0"/>
                <a:cs typeface="Times New Roman" panose="02020603050405020304" pitchFamily="18" charset="0"/>
              </a:rPr>
              <a:t> ball is in the air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06326CA9-8F6A-B519-AC9E-0F2EACDE1A3C}"/>
              </a:ext>
            </a:extLst>
          </p:cNvPr>
          <p:cNvSpPr txBox="1"/>
          <p:nvPr/>
        </p:nvSpPr>
        <p:spPr>
          <a:xfrm>
            <a:off x="1147196" y="5698533"/>
            <a:ext cx="8892330" cy="369332"/>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6.</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Dress for seventh inning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682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701C11-8158-6665-18DD-0CCB7F9AC0E6}"/>
              </a:ext>
            </a:extLst>
          </p:cNvPr>
          <p:cNvSpPr txBox="1"/>
          <p:nvPr/>
        </p:nvSpPr>
        <p:spPr>
          <a:xfrm>
            <a:off x="893407" y="634682"/>
            <a:ext cx="10070062" cy="3816429"/>
          </a:xfrm>
          <a:prstGeom prst="rect">
            <a:avLst/>
          </a:prstGeom>
          <a:noFill/>
        </p:spPr>
        <p:txBody>
          <a:bodyPr wrap="square">
            <a:spAutoFit/>
          </a:bodyPr>
          <a:lstStyle/>
          <a:p>
            <a:pPr marL="0" marR="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7.</a:t>
            </a:r>
            <a:r>
              <a:rPr lang="en-US" sz="2800" dirty="0">
                <a:effectLst/>
                <a:latin typeface="Calibri" panose="020F0502020204030204" pitchFamily="34" charset="0"/>
                <a:ea typeface="Calibri" panose="020F0502020204030204" pitchFamily="34" charset="0"/>
                <a:cs typeface="Times New Roman" panose="02020603050405020304" pitchFamily="18" charset="0"/>
              </a:rPr>
              <a:t> Only take your ey</a:t>
            </a:r>
            <a:r>
              <a:rPr lang="en-US" sz="2800" dirty="0">
                <a:latin typeface="Calibri" panose="020F0502020204030204" pitchFamily="34" charset="0"/>
                <a:ea typeface="Calibri" panose="020F0502020204030204" pitchFamily="34" charset="0"/>
                <a:cs typeface="Times New Roman" panose="02020603050405020304" pitchFamily="18" charset="0"/>
              </a:rPr>
              <a:t>e off the ball when:</a:t>
            </a: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  ball is dead</a:t>
            </a:r>
          </a:p>
          <a:p>
            <a:pPr marL="0" marR="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	b.  batted ball is in the air</a:t>
            </a:r>
          </a:p>
          <a:p>
            <a:pPr marL="0" marR="0">
              <a:spcBef>
                <a:spcPts val="0"/>
              </a:spcBef>
              <a:spcAft>
                <a:spcPts val="0"/>
              </a:spcAft>
            </a:pPr>
            <a:r>
              <a:rPr lang="en-US" sz="2800" dirty="0">
                <a:latin typeface="Calibri" panose="020F0502020204030204" pitchFamily="34" charset="0"/>
                <a:cs typeface="Times New Roman" panose="02020603050405020304" pitchFamily="18" charset="0"/>
              </a:rPr>
              <a:t>8.  Follow fielder to ball</a:t>
            </a:r>
          </a:p>
          <a:p>
            <a:pPr marL="0" marR="0">
              <a:spcBef>
                <a:spcPts val="0"/>
              </a:spcBef>
              <a:spcAft>
                <a:spcPts val="0"/>
              </a:spcAft>
            </a:pPr>
            <a:r>
              <a:rPr lang="en-US" sz="2800" dirty="0">
                <a:latin typeface="Calibri" panose="020F0502020204030204" pitchFamily="34" charset="0"/>
                <a:cs typeface="Times New Roman" panose="02020603050405020304" pitchFamily="18" charset="0"/>
              </a:rPr>
              <a:t>	a. on passed ball</a:t>
            </a:r>
          </a:p>
          <a:p>
            <a:pPr marL="0" marR="0">
              <a:spcBef>
                <a:spcPts val="0"/>
              </a:spcBef>
              <a:spcAft>
                <a:spcPts val="0"/>
              </a:spcAft>
            </a:pPr>
            <a:r>
              <a:rPr lang="en-US" sz="2800" dirty="0">
                <a:latin typeface="Calibri" panose="020F0502020204030204" pitchFamily="34" charset="0"/>
                <a:cs typeface="Times New Roman" panose="02020603050405020304" pitchFamily="18" charset="0"/>
              </a:rPr>
              <a:t>	B. on fly balls</a:t>
            </a:r>
          </a:p>
          <a:p>
            <a:pPr marL="0" marR="0">
              <a:spcBef>
                <a:spcPts val="0"/>
              </a:spcBef>
              <a:spcAft>
                <a:spcPts val="0"/>
              </a:spcAft>
            </a:pPr>
            <a:r>
              <a:rPr lang="en-US" sz="2800" dirty="0">
                <a:latin typeface="Calibri" panose="020F0502020204030204" pitchFamily="34" charset="0"/>
                <a:cs typeface="Times New Roman" panose="02020603050405020304" pitchFamily="18" charset="0"/>
              </a:rPr>
              <a:t>9. Establish routine on giving signals. This way partner will 	know when to expect them</a:t>
            </a:r>
          </a:p>
          <a:p>
            <a:pPr marL="0" marR="0">
              <a:spcBef>
                <a:spcPts val="0"/>
              </a:spcBef>
              <a:spcAft>
                <a:spcPts val="0"/>
              </a:spcAft>
            </a:pPr>
            <a:endParaRPr lang="en-US" dirty="0"/>
          </a:p>
        </p:txBody>
      </p:sp>
    </p:spTree>
    <p:extLst>
      <p:ext uri="{BB962C8B-B14F-4D97-AF65-F5344CB8AC3E}">
        <p14:creationId xmlns:p14="http://schemas.microsoft.com/office/powerpoint/2010/main" val="2605702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AB7AA-E830-C4B2-5F87-FFAD32A607E6}"/>
              </a:ext>
            </a:extLst>
          </p:cNvPr>
          <p:cNvSpPr txBox="1"/>
          <p:nvPr/>
        </p:nvSpPr>
        <p:spPr>
          <a:xfrm>
            <a:off x="895738" y="1670181"/>
            <a:ext cx="10627567" cy="4893647"/>
          </a:xfrm>
          <a:prstGeom prst="rect">
            <a:avLst/>
          </a:prstGeom>
          <a:noFill/>
        </p:spPr>
        <p:txBody>
          <a:bodyPr wrap="square">
            <a:spAutoFit/>
          </a:bodyPr>
          <a:lstStyle/>
          <a:p>
            <a:pPr marL="342900" marR="0" indent="-342900">
              <a:spcBef>
                <a:spcPts val="0"/>
              </a:spcBef>
              <a:spcAft>
                <a:spcPts val="0"/>
              </a:spcAf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Plate an takes rundown between 3</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dirty="0">
                <a:effectLst/>
                <a:latin typeface="Calibri" panose="020F0502020204030204" pitchFamily="34" charset="0"/>
                <a:ea typeface="Calibri" panose="020F0502020204030204" pitchFamily="34" charset="0"/>
                <a:cs typeface="Times New Roman" panose="02020603050405020304" pitchFamily="18" charset="0"/>
              </a:rPr>
              <a:t> and home until he hears BU say” I’m at third.” Then Plate ump cheats to HP.  PU is the chaser and takes all tags except into third.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spcBef>
                <a:spcPts val="0"/>
              </a:spcBef>
              <a:spcAft>
                <a:spcPts val="0"/>
              </a:spcAft>
              <a:buAutoNum type="arabicPeriod"/>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spcBef>
                <a:spcPts val="0"/>
              </a:spcBef>
              <a:spcAft>
                <a:spcPts val="0"/>
              </a:spcAf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BU takes all rundowns between 1</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400" dirty="0">
                <a:effectLst/>
                <a:latin typeface="Calibri" panose="020F0502020204030204" pitchFamily="34" charset="0"/>
                <a:ea typeface="Calibri" panose="020F0502020204030204" pitchFamily="34" charset="0"/>
                <a:cs typeface="Times New Roman" panose="02020603050405020304" pitchFamily="18" charset="0"/>
              </a:rPr>
              <a:t> and 3</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dirty="0">
                <a:effectLst/>
                <a:latin typeface="Calibri" panose="020F0502020204030204" pitchFamily="34" charset="0"/>
                <a:ea typeface="Calibri" panose="020F0502020204030204" pitchFamily="34" charset="0"/>
                <a:cs typeface="Times New Roman" panose="02020603050405020304" pitchFamily="18" charset="0"/>
              </a:rPr>
              <a:t> until plate umps says “I’m at 1</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400" dirty="0">
                <a:effectLst/>
                <a:latin typeface="Calibri" panose="020F0502020204030204" pitchFamily="34" charset="0"/>
                <a:ea typeface="Calibri" panose="020F0502020204030204" pitchFamily="34" charset="0"/>
                <a:cs typeface="Times New Roman" panose="02020603050405020304" pitchFamily="18" charset="0"/>
              </a:rPr>
              <a:t> or 3</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dirty="0">
                <a:effectLst/>
                <a:latin typeface="Calibri" panose="020F0502020204030204" pitchFamily="34" charset="0"/>
                <a:ea typeface="Calibri" panose="020F0502020204030204" pitchFamily="34" charset="0"/>
                <a:cs typeface="Times New Roman" panose="02020603050405020304" pitchFamily="18" charset="0"/>
              </a:rPr>
              <a:t>.”  BU tags all tag plays except sliding into 3</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dirty="0">
                <a:effectLst/>
                <a:latin typeface="Calibri" panose="020F0502020204030204" pitchFamily="34" charset="0"/>
                <a:ea typeface="Calibri" panose="020F0502020204030204" pitchFamily="34" charset="0"/>
                <a:cs typeface="Times New Roman" panose="02020603050405020304" pitchFamily="18" charset="0"/>
              </a:rPr>
              <a:t> or 1</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R="0">
              <a:spcBef>
                <a:spcPts val="0"/>
              </a:spcBef>
              <a:spcAft>
                <a:spcPts val="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400" dirty="0">
                <a:latin typeface="Calibri" panose="020F0502020204030204" pitchFamily="34" charset="0"/>
                <a:cs typeface="Times New Roman" panose="02020603050405020304" pitchFamily="18" charset="0"/>
              </a:rPr>
              <a:t>3.  It is more important to have two umps on the rundown than having one inside and one outside</a:t>
            </a:r>
          </a:p>
          <a:p>
            <a:pPr marL="0" marR="0">
              <a:spcBef>
                <a:spcPts val="0"/>
              </a:spcBef>
              <a:spcAft>
                <a:spcPts val="0"/>
              </a:spcAft>
            </a:pPr>
            <a:r>
              <a:rPr lang="en-US" sz="2400" dirty="0">
                <a:latin typeface="Calibri" panose="020F0502020204030204" pitchFamily="34" charset="0"/>
                <a:cs typeface="Times New Roman" panose="02020603050405020304" pitchFamily="18" charset="0"/>
              </a:rPr>
              <a:t>	</a:t>
            </a:r>
          </a:p>
          <a:p>
            <a:pPr marL="457200" marR="0" indent="-457200">
              <a:spcBef>
                <a:spcPts val="0"/>
              </a:spcBef>
              <a:spcAft>
                <a:spcPts val="0"/>
              </a:spcAft>
              <a:buAutoNum type="arabicPeriod" startAt="4"/>
            </a:pPr>
            <a:r>
              <a:rPr lang="en-US" sz="2400" dirty="0">
                <a:latin typeface="Calibri" panose="020F0502020204030204" pitchFamily="34" charset="0"/>
                <a:cs typeface="Times New Roman" panose="02020603050405020304" pitchFamily="18" charset="0"/>
              </a:rPr>
              <a:t>Do Not cross base path in order to get in or outside.</a:t>
            </a:r>
          </a:p>
          <a:p>
            <a:pPr marL="457200" marR="0" indent="-457200">
              <a:spcBef>
                <a:spcPts val="0"/>
              </a:spcBef>
              <a:spcAft>
                <a:spcPts val="0"/>
              </a:spcAft>
              <a:buAutoNum type="arabicPeriod" startAt="4"/>
            </a:pPr>
            <a:endParaRPr lang="en-US" sz="2400" dirty="0">
              <a:latin typeface="Calibri" panose="020F0502020204030204" pitchFamily="34" charset="0"/>
              <a:cs typeface="Times New Roman" panose="02020603050405020304" pitchFamily="18" charset="0"/>
            </a:endParaRPr>
          </a:p>
          <a:p>
            <a:pPr marL="457200" marR="0" indent="-457200">
              <a:spcBef>
                <a:spcPts val="0"/>
              </a:spcBef>
              <a:spcAft>
                <a:spcPts val="0"/>
              </a:spcAft>
              <a:buAutoNum type="arabicPeriod" startAt="4"/>
            </a:pPr>
            <a:r>
              <a:rPr lang="en-US" sz="2400" dirty="0">
                <a:latin typeface="Calibri" panose="020F0502020204030204" pitchFamily="34" charset="0"/>
                <a:cs typeface="Times New Roman" panose="02020603050405020304" pitchFamily="18" charset="0"/>
              </a:rPr>
              <a:t>You must have obstruction and interference in your mind during every rundown.</a:t>
            </a:r>
          </a:p>
        </p:txBody>
      </p:sp>
      <p:sp>
        <p:nvSpPr>
          <p:cNvPr id="4" name="TextBox 3">
            <a:extLst>
              <a:ext uri="{FF2B5EF4-FFF2-40B4-BE49-F238E27FC236}">
                <a16:creationId xmlns:a16="http://schemas.microsoft.com/office/drawing/2014/main" id="{2B8CC40C-CA43-388E-F8B7-075BFB607764}"/>
              </a:ext>
            </a:extLst>
          </p:cNvPr>
          <p:cNvSpPr txBox="1"/>
          <p:nvPr/>
        </p:nvSpPr>
        <p:spPr>
          <a:xfrm>
            <a:off x="2957804" y="559837"/>
            <a:ext cx="2777748" cy="769441"/>
          </a:xfrm>
          <a:prstGeom prst="rect">
            <a:avLst/>
          </a:prstGeom>
          <a:noFill/>
        </p:spPr>
        <p:txBody>
          <a:bodyPr wrap="none" rtlCol="0">
            <a:spAutoFit/>
          </a:bodyPr>
          <a:lstStyle/>
          <a:p>
            <a:r>
              <a:rPr lang="en-US" sz="4400" dirty="0"/>
              <a:t>Run Downs</a:t>
            </a:r>
          </a:p>
        </p:txBody>
      </p:sp>
    </p:spTree>
    <p:extLst>
      <p:ext uri="{BB962C8B-B14F-4D97-AF65-F5344CB8AC3E}">
        <p14:creationId xmlns:p14="http://schemas.microsoft.com/office/powerpoint/2010/main" val="2879585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6657" y="213049"/>
            <a:ext cx="2093330" cy="369332"/>
          </a:xfrm>
          <a:prstGeom prst="rect">
            <a:avLst/>
          </a:prstGeom>
          <a:noFill/>
        </p:spPr>
        <p:txBody>
          <a:bodyPr wrap="none" rtlCol="0">
            <a:spAutoFit/>
          </a:bodyPr>
          <a:lstStyle/>
          <a:p>
            <a:r>
              <a:rPr lang="en-US" b="1" i="1" dirty="0"/>
              <a:t>Game management</a:t>
            </a:r>
          </a:p>
        </p:txBody>
      </p:sp>
      <p:sp>
        <p:nvSpPr>
          <p:cNvPr id="5" name="TextBox 4"/>
          <p:cNvSpPr txBox="1"/>
          <p:nvPr/>
        </p:nvSpPr>
        <p:spPr>
          <a:xfrm>
            <a:off x="634482" y="582381"/>
            <a:ext cx="11270861" cy="6555641"/>
          </a:xfrm>
          <a:prstGeom prst="rect">
            <a:avLst/>
          </a:prstGeom>
          <a:noFill/>
        </p:spPr>
        <p:txBody>
          <a:bodyPr wrap="square" rtlCol="0">
            <a:spAutoFit/>
          </a:bodyPr>
          <a:lstStyle/>
          <a:p>
            <a:r>
              <a:rPr lang="en-US" sz="2400" dirty="0"/>
              <a:t>Before Game Starts</a:t>
            </a:r>
          </a:p>
          <a:p>
            <a:r>
              <a:rPr lang="en-US" sz="2400" dirty="0"/>
              <a:t>	1. Pitchers</a:t>
            </a:r>
          </a:p>
          <a:p>
            <a:r>
              <a:rPr lang="en-US" sz="2400" dirty="0"/>
              <a:t>		a. Always count pitchers</a:t>
            </a:r>
          </a:p>
          <a:p>
            <a:pPr lvl="4"/>
            <a:r>
              <a:rPr lang="en-US" sz="2400" dirty="0"/>
              <a:t>b. Protect batter without holding hand up</a:t>
            </a:r>
          </a:p>
          <a:p>
            <a:pPr lvl="4"/>
            <a:r>
              <a:rPr lang="en-US" sz="2400" dirty="0"/>
              <a:t>c. Protect batter with hand up if pitcher is pushing</a:t>
            </a:r>
          </a:p>
          <a:p>
            <a:pPr lvl="4"/>
            <a:r>
              <a:rPr lang="en-US" sz="2400" dirty="0"/>
              <a:t>d. Always put back in play with signal and just loud enough for                                   	catcher and batter can hear</a:t>
            </a:r>
          </a:p>
          <a:p>
            <a:endParaRPr lang="en-US" sz="2400" dirty="0"/>
          </a:p>
          <a:p>
            <a:r>
              <a:rPr lang="en-US" sz="2400" dirty="0"/>
              <a:t>	2. Batters</a:t>
            </a:r>
          </a:p>
          <a:p>
            <a:pPr marL="2171700" lvl="4" indent="-342900">
              <a:buAutoNum type="alphaLcPeriod"/>
            </a:pPr>
            <a:r>
              <a:rPr lang="en-US" sz="2400" dirty="0"/>
              <a:t>Let on deck batter know you are ready</a:t>
            </a:r>
          </a:p>
          <a:p>
            <a:pPr marL="2171700" lvl="4" indent="-342900">
              <a:buAutoNum type="alphaLcPeriod"/>
            </a:pPr>
            <a:r>
              <a:rPr lang="en-US" sz="2400" dirty="0"/>
              <a:t>Encourage batters to step right in, not three swings just outside the box</a:t>
            </a:r>
          </a:p>
          <a:p>
            <a:pPr marL="2171700" lvl="4" indent="-342900">
              <a:buAutoNum type="alphaLcPeriod"/>
            </a:pPr>
            <a:r>
              <a:rPr lang="en-US" sz="2400" dirty="0"/>
              <a:t>Use leniency on pinch hitters</a:t>
            </a:r>
          </a:p>
          <a:p>
            <a:r>
              <a:rPr lang="en-US" sz="2400" dirty="0"/>
              <a:t>		d.  Don’t allow them to step out on called pitch</a:t>
            </a:r>
          </a:p>
          <a:p>
            <a:r>
              <a:rPr lang="en-US" sz="2400" dirty="0"/>
              <a:t>		e.  If they step out, speak and signal to get back in				f.  Use leniency on fouls that were run out or batter hit by foul </a:t>
            </a:r>
          </a:p>
          <a:p>
            <a:r>
              <a:rPr lang="en-US" sz="2400" dirty="0"/>
              <a:t>	g.  Use the strike penalty wisely</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474107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1135" y="335902"/>
            <a:ext cx="1799275" cy="369332"/>
          </a:xfrm>
          <a:prstGeom prst="rect">
            <a:avLst/>
          </a:prstGeom>
          <a:noFill/>
        </p:spPr>
        <p:txBody>
          <a:bodyPr wrap="none" rtlCol="0">
            <a:spAutoFit/>
          </a:bodyPr>
          <a:lstStyle/>
          <a:p>
            <a:r>
              <a:rPr lang="en-US" dirty="0"/>
              <a:t>Mound Meetings</a:t>
            </a:r>
          </a:p>
        </p:txBody>
      </p:sp>
      <p:sp>
        <p:nvSpPr>
          <p:cNvPr id="5" name="TextBox 4"/>
          <p:cNvSpPr txBox="1"/>
          <p:nvPr/>
        </p:nvSpPr>
        <p:spPr>
          <a:xfrm>
            <a:off x="3032450" y="324625"/>
            <a:ext cx="9013370" cy="2308324"/>
          </a:xfrm>
          <a:prstGeom prst="rect">
            <a:avLst/>
          </a:prstGeom>
          <a:noFill/>
        </p:spPr>
        <p:txBody>
          <a:bodyPr wrap="square" rtlCol="0">
            <a:spAutoFit/>
          </a:bodyPr>
          <a:lstStyle/>
          <a:p>
            <a:r>
              <a:rPr lang="en-US" sz="2400" dirty="0"/>
              <a:t>	1. Record the details. Make note of the game situation (inning, 	out, batter, who made the visit) on the lineup card to ensure 	that the conference does not require substitution</a:t>
            </a:r>
          </a:p>
          <a:p>
            <a:r>
              <a:rPr lang="en-US" sz="2400" dirty="0"/>
              <a:t>	2.  Allow reasonable time for the meeting. By the time you’ve 	recorded the details and brushed the plate off, it’s time to head 	out.</a:t>
            </a:r>
          </a:p>
        </p:txBody>
      </p:sp>
      <p:sp>
        <p:nvSpPr>
          <p:cNvPr id="6" name="TextBox 5"/>
          <p:cNvSpPr txBox="1"/>
          <p:nvPr/>
        </p:nvSpPr>
        <p:spPr>
          <a:xfrm>
            <a:off x="2896464" y="3483127"/>
            <a:ext cx="8984515" cy="2677656"/>
          </a:xfrm>
          <a:prstGeom prst="rect">
            <a:avLst/>
          </a:prstGeom>
          <a:noFill/>
        </p:spPr>
        <p:txBody>
          <a:bodyPr wrap="square" rtlCol="0">
            <a:spAutoFit/>
          </a:bodyPr>
          <a:lstStyle/>
          <a:p>
            <a:r>
              <a:rPr lang="en-US" sz="2400" dirty="0"/>
              <a:t>	3. Walk with a purpose. There is no need to run because it 	looks like you are rushing the meeting, but instead walk briskly 	and get to the mound.</a:t>
            </a:r>
          </a:p>
          <a:p>
            <a:r>
              <a:rPr lang="en-US" sz="2400" dirty="0"/>
              <a:t>	4.  Approach the mound opposite the coach. Without saying 	anything, walk up on the hill facing the coach, even if you have 	to walk around to the back side.  He can see you and should 	know it time to wrap it up. If he doesn’t, say “all set coach?”</a:t>
            </a:r>
          </a:p>
        </p:txBody>
      </p:sp>
      <p:sp>
        <p:nvSpPr>
          <p:cNvPr id="2" name="TextBox 1">
            <a:extLst>
              <a:ext uri="{FF2B5EF4-FFF2-40B4-BE49-F238E27FC236}">
                <a16:creationId xmlns:a16="http://schemas.microsoft.com/office/drawing/2014/main" id="{B628237A-2489-CDFC-A8E4-ADED11006364}"/>
              </a:ext>
            </a:extLst>
          </p:cNvPr>
          <p:cNvSpPr txBox="1"/>
          <p:nvPr/>
        </p:nvSpPr>
        <p:spPr>
          <a:xfrm>
            <a:off x="503853" y="1045029"/>
            <a:ext cx="2394245" cy="369332"/>
          </a:xfrm>
          <a:prstGeom prst="rect">
            <a:avLst/>
          </a:prstGeom>
          <a:noFill/>
        </p:spPr>
        <p:txBody>
          <a:bodyPr wrap="none" rtlCol="0">
            <a:spAutoFit/>
          </a:bodyPr>
          <a:lstStyle/>
          <a:p>
            <a:r>
              <a:rPr lang="en-US" dirty="0"/>
              <a:t>Before Going to Mound</a:t>
            </a:r>
          </a:p>
        </p:txBody>
      </p:sp>
      <p:sp>
        <p:nvSpPr>
          <p:cNvPr id="3" name="TextBox 2">
            <a:extLst>
              <a:ext uri="{FF2B5EF4-FFF2-40B4-BE49-F238E27FC236}">
                <a16:creationId xmlns:a16="http://schemas.microsoft.com/office/drawing/2014/main" id="{6D05B84D-341A-E010-9107-32010C9C465C}"/>
              </a:ext>
            </a:extLst>
          </p:cNvPr>
          <p:cNvSpPr txBox="1"/>
          <p:nvPr/>
        </p:nvSpPr>
        <p:spPr>
          <a:xfrm>
            <a:off x="311020" y="3782009"/>
            <a:ext cx="1965218" cy="369332"/>
          </a:xfrm>
          <a:prstGeom prst="rect">
            <a:avLst/>
          </a:prstGeom>
          <a:noFill/>
        </p:spPr>
        <p:txBody>
          <a:bodyPr wrap="none" rtlCol="0">
            <a:spAutoFit/>
          </a:bodyPr>
          <a:lstStyle/>
          <a:p>
            <a:r>
              <a:rPr lang="en-US" dirty="0"/>
              <a:t>After Getting there</a:t>
            </a:r>
          </a:p>
        </p:txBody>
      </p:sp>
    </p:spTree>
    <p:extLst>
      <p:ext uri="{BB962C8B-B14F-4D97-AF65-F5344CB8AC3E}">
        <p14:creationId xmlns:p14="http://schemas.microsoft.com/office/powerpoint/2010/main" val="4015843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8294" y="560338"/>
            <a:ext cx="9927772" cy="2677656"/>
          </a:xfrm>
          <a:prstGeom prst="rect">
            <a:avLst/>
          </a:prstGeom>
          <a:noFill/>
        </p:spPr>
        <p:txBody>
          <a:bodyPr wrap="square" rtlCol="0">
            <a:spAutoFit/>
          </a:bodyPr>
          <a:lstStyle/>
          <a:p>
            <a:r>
              <a:rPr lang="en-US" sz="2400" dirty="0"/>
              <a:t>Once there</a:t>
            </a:r>
          </a:p>
          <a:p>
            <a:pPr lvl="1"/>
            <a:r>
              <a:rPr lang="en-US" sz="2400" dirty="0"/>
              <a:t>		</a:t>
            </a:r>
          </a:p>
          <a:p>
            <a:pPr lvl="1"/>
            <a:r>
              <a:rPr lang="en-US" sz="2400" dirty="0"/>
              <a:t>	5.  Avoid arguments.  Sometimes coaches will want to discuss balls and strikes while at a mound conference.  That must be cut off immediately:  Coach, I’m not here to discuss balls and strikes.  Are you going to make a change?”  If he continues, warn him and then follow through with the consequences if necessary.</a:t>
            </a:r>
          </a:p>
        </p:txBody>
      </p:sp>
      <p:sp>
        <p:nvSpPr>
          <p:cNvPr id="5" name="TextBox 4"/>
          <p:cNvSpPr txBox="1"/>
          <p:nvPr/>
        </p:nvSpPr>
        <p:spPr>
          <a:xfrm>
            <a:off x="1278294" y="3429000"/>
            <a:ext cx="10024416" cy="2677656"/>
          </a:xfrm>
          <a:prstGeom prst="rect">
            <a:avLst/>
          </a:prstGeom>
          <a:noFill/>
        </p:spPr>
        <p:txBody>
          <a:bodyPr wrap="square" rtlCol="0">
            <a:spAutoFit/>
          </a:bodyPr>
          <a:lstStyle/>
          <a:p>
            <a:r>
              <a:rPr lang="en-US" sz="2400" dirty="0"/>
              <a:t>Going Back Home</a:t>
            </a:r>
          </a:p>
          <a:p>
            <a:endParaRPr lang="en-US" sz="2400" dirty="0"/>
          </a:p>
          <a:p>
            <a:r>
              <a:rPr lang="en-US" sz="2400" dirty="0"/>
              <a:t>	6. Tell him how many trips he has used.  Coaches usually know how 	many visits to the mound they have used. </a:t>
            </a:r>
          </a:p>
          <a:p>
            <a:r>
              <a:rPr lang="en-US" sz="2400" dirty="0"/>
              <a:t>	7.  Jog.  Beat the catcher back to the plate area and be in position, ready 	to resume the game by the time he is there.  Your hustle will show, and 	you’ll be helping maintain the pace of the play.</a:t>
            </a:r>
          </a:p>
        </p:txBody>
      </p:sp>
      <p:sp>
        <p:nvSpPr>
          <p:cNvPr id="2" name="TextBox 1">
            <a:extLst>
              <a:ext uri="{FF2B5EF4-FFF2-40B4-BE49-F238E27FC236}">
                <a16:creationId xmlns:a16="http://schemas.microsoft.com/office/drawing/2014/main" id="{7D8B3671-92F1-CA00-DEF7-BF2BC89A7DDA}"/>
              </a:ext>
            </a:extLst>
          </p:cNvPr>
          <p:cNvSpPr txBox="1"/>
          <p:nvPr/>
        </p:nvSpPr>
        <p:spPr>
          <a:xfrm>
            <a:off x="481853" y="0"/>
            <a:ext cx="3015826" cy="369332"/>
          </a:xfrm>
          <a:prstGeom prst="rect">
            <a:avLst/>
          </a:prstGeom>
          <a:noFill/>
        </p:spPr>
        <p:txBody>
          <a:bodyPr wrap="none" rtlCol="0">
            <a:spAutoFit/>
          </a:bodyPr>
          <a:lstStyle/>
          <a:p>
            <a:r>
              <a:rPr lang="en-US" dirty="0"/>
              <a:t>Mound Meetings (continued)</a:t>
            </a:r>
          </a:p>
        </p:txBody>
      </p:sp>
    </p:spTree>
    <p:extLst>
      <p:ext uri="{BB962C8B-B14F-4D97-AF65-F5344CB8AC3E}">
        <p14:creationId xmlns:p14="http://schemas.microsoft.com/office/powerpoint/2010/main" val="895713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4200" y="381000"/>
            <a:ext cx="4199932" cy="369332"/>
          </a:xfrm>
          <a:prstGeom prst="rect">
            <a:avLst/>
          </a:prstGeom>
          <a:noFill/>
        </p:spPr>
        <p:txBody>
          <a:bodyPr wrap="none" rtlCol="0">
            <a:spAutoFit/>
          </a:bodyPr>
          <a:lstStyle/>
          <a:p>
            <a:r>
              <a:rPr lang="en-US" b="1" i="1" dirty="0"/>
              <a:t>Speed-up Series 2: Batter and batter’s box</a:t>
            </a:r>
          </a:p>
        </p:txBody>
      </p:sp>
      <p:sp>
        <p:nvSpPr>
          <p:cNvPr id="5" name="TextBox 4"/>
          <p:cNvSpPr txBox="1"/>
          <p:nvPr/>
        </p:nvSpPr>
        <p:spPr>
          <a:xfrm>
            <a:off x="1828800" y="1066799"/>
            <a:ext cx="8458200" cy="6740307"/>
          </a:xfrm>
          <a:prstGeom prst="rect">
            <a:avLst/>
          </a:prstGeom>
          <a:noFill/>
        </p:spPr>
        <p:txBody>
          <a:bodyPr wrap="square" rtlCol="0">
            <a:spAutoFit/>
          </a:bodyPr>
          <a:lstStyle/>
          <a:p>
            <a:r>
              <a:rPr lang="en-US" dirty="0"/>
              <a:t>Early in the game and throughout</a:t>
            </a:r>
          </a:p>
          <a:p>
            <a:r>
              <a:rPr lang="en-US" dirty="0"/>
              <a:t>	1. Establish time out  protocol</a:t>
            </a:r>
          </a:p>
          <a:p>
            <a:r>
              <a:rPr lang="en-US" dirty="0"/>
              <a:t>		a. Do not hold hand up unless time has been out</a:t>
            </a:r>
          </a:p>
          <a:p>
            <a:pPr lvl="4"/>
            <a:r>
              <a:rPr lang="en-US" dirty="0"/>
              <a:t>b. Protect batter without holding hand up</a:t>
            </a:r>
          </a:p>
          <a:p>
            <a:pPr lvl="4"/>
            <a:r>
              <a:rPr lang="en-US" dirty="0"/>
              <a:t>c. Protect batter with hand up if pitcher is pushing</a:t>
            </a:r>
          </a:p>
          <a:p>
            <a:pPr lvl="4"/>
            <a:r>
              <a:rPr lang="en-US" dirty="0"/>
              <a:t>d. Always put back in play with signal and just loud enough for                                   	catcher and batter can hear</a:t>
            </a:r>
          </a:p>
          <a:p>
            <a:pPr lvl="4"/>
            <a:r>
              <a:rPr lang="en-US" dirty="0"/>
              <a:t>e.  Batter asking for timeout</a:t>
            </a:r>
          </a:p>
          <a:p>
            <a:pPr lvl="4"/>
            <a:endParaRPr lang="en-US" dirty="0"/>
          </a:p>
          <a:p>
            <a:r>
              <a:rPr lang="en-US" dirty="0"/>
              <a:t>	2. Between innings</a:t>
            </a:r>
          </a:p>
          <a:p>
            <a:r>
              <a:rPr lang="en-US" dirty="0"/>
              <a:t>		a. alternate position on foul lines</a:t>
            </a:r>
          </a:p>
          <a:p>
            <a:r>
              <a:rPr lang="en-US" dirty="0"/>
              <a:t>		b. be immediately aware of status of the catcher</a:t>
            </a:r>
          </a:p>
          <a:p>
            <a:r>
              <a:rPr lang="en-US" dirty="0"/>
              <a:t>		c. ask dugout for help if catcher was on base</a:t>
            </a:r>
          </a:p>
          <a:p>
            <a:r>
              <a:rPr lang="en-US" dirty="0"/>
              <a:t>		d. check condition and number of baseball that you have</a:t>
            </a:r>
          </a:p>
          <a:p>
            <a:r>
              <a:rPr lang="en-US" dirty="0"/>
              <a:t>		e. count pitches</a:t>
            </a:r>
          </a:p>
          <a:p>
            <a:r>
              <a:rPr lang="en-US" dirty="0"/>
              <a:t>		f. give notice to pitcher and on deck batter when there are two 				warm-up pitches left</a:t>
            </a:r>
          </a:p>
          <a:p>
            <a:r>
              <a:rPr lang="en-US" dirty="0"/>
              <a:t>		g. avoid multiple conversations with coaches returning to the 				dugout</a:t>
            </a:r>
          </a:p>
          <a:p>
            <a:r>
              <a:rPr lang="en-US" dirty="0"/>
              <a:t>		h. do not have multiple meetings with partner</a:t>
            </a:r>
          </a:p>
          <a:p>
            <a:r>
              <a:rPr lang="en-US" dirty="0"/>
              <a:t>		i.  be in position to start inning before the catcher</a:t>
            </a:r>
          </a:p>
          <a:p>
            <a:r>
              <a:rPr lang="en-US" dirty="0"/>
              <a:t>	</a:t>
            </a:r>
          </a:p>
          <a:p>
            <a:r>
              <a:rPr lang="en-US" dirty="0"/>
              <a:t>	</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653498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73725" y="341523"/>
          <a:ext cx="11127036" cy="6516479"/>
        </p:xfrm>
        <a:graphic>
          <a:graphicData uri="http://schemas.openxmlformats.org/drawingml/2006/table">
            <a:tbl>
              <a:tblPr>
                <a:tableStyleId>{5C22544A-7EE6-4342-B048-85BDC9FD1C3A}</a:tableStyleId>
              </a:tblPr>
              <a:tblGrid>
                <a:gridCol w="2781759">
                  <a:extLst>
                    <a:ext uri="{9D8B030D-6E8A-4147-A177-3AD203B41FA5}">
                      <a16:colId xmlns:a16="http://schemas.microsoft.com/office/drawing/2014/main" val="2665368645"/>
                    </a:ext>
                  </a:extLst>
                </a:gridCol>
                <a:gridCol w="2781759">
                  <a:extLst>
                    <a:ext uri="{9D8B030D-6E8A-4147-A177-3AD203B41FA5}">
                      <a16:colId xmlns:a16="http://schemas.microsoft.com/office/drawing/2014/main" val="1484881640"/>
                    </a:ext>
                  </a:extLst>
                </a:gridCol>
                <a:gridCol w="2781759">
                  <a:extLst>
                    <a:ext uri="{9D8B030D-6E8A-4147-A177-3AD203B41FA5}">
                      <a16:colId xmlns:a16="http://schemas.microsoft.com/office/drawing/2014/main" val="1564698669"/>
                    </a:ext>
                  </a:extLst>
                </a:gridCol>
                <a:gridCol w="2781759">
                  <a:extLst>
                    <a:ext uri="{9D8B030D-6E8A-4147-A177-3AD203B41FA5}">
                      <a16:colId xmlns:a16="http://schemas.microsoft.com/office/drawing/2014/main" val="400690556"/>
                    </a:ext>
                  </a:extLst>
                </a:gridCol>
              </a:tblGrid>
              <a:tr h="1033450">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gridSpan="3">
                  <a:txBody>
                    <a:bodyPr/>
                    <a:lstStyle/>
                    <a:p>
                      <a:pPr algn="l" fontAlgn="b"/>
                      <a:r>
                        <a:rPr lang="en-US" sz="4500" u="none" strike="noStrike" dirty="0">
                          <a:effectLst/>
                        </a:rPr>
                        <a:t>U1 Position</a:t>
                      </a:r>
                      <a:endParaRPr lang="en-US" sz="45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8076757"/>
                  </a:ext>
                </a:extLst>
              </a:tr>
              <a:tr h="688965">
                <a:tc>
                  <a:txBody>
                    <a:bodyPr/>
                    <a:lstStyle/>
                    <a:p>
                      <a:pPr algn="l" fontAlgn="b"/>
                      <a:r>
                        <a:rPr lang="en-US" sz="3200" u="none" strike="noStrike" dirty="0">
                          <a:effectLst/>
                        </a:rPr>
                        <a:t>Situation</a:t>
                      </a:r>
                      <a:endParaRPr lang="en-US" sz="3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3000" u="none" strike="noStrike" dirty="0">
                          <a:effectLst/>
                        </a:rPr>
                        <a:t>A</a:t>
                      </a:r>
                      <a:endParaRPr lang="en-US" sz="3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3000" u="none" strike="noStrike" dirty="0">
                          <a:effectLst/>
                        </a:rPr>
                        <a:t>B</a:t>
                      </a:r>
                      <a:endParaRPr lang="en-US" sz="3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3000" u="none" strike="noStrike" dirty="0">
                          <a:effectLst/>
                        </a:rPr>
                        <a:t>C</a:t>
                      </a:r>
                      <a:endParaRPr lang="en-US" sz="3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05359656"/>
                  </a:ext>
                </a:extLst>
              </a:tr>
              <a:tr h="599258">
                <a:tc>
                  <a:txBody>
                    <a:bodyPr/>
                    <a:lstStyle/>
                    <a:p>
                      <a:pPr algn="l" fontAlgn="b"/>
                      <a:r>
                        <a:rPr lang="en-US" sz="2000" u="none" strike="noStrike" dirty="0">
                          <a:effectLst/>
                        </a:rPr>
                        <a:t>No Runners</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tc>
                <a:tc>
                  <a:txBody>
                    <a:bodyPr/>
                    <a:lstStyle/>
                    <a:p>
                      <a:pPr algn="ctr"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65487945"/>
                  </a:ext>
                </a:extLst>
              </a:tr>
              <a:tr h="599258">
                <a:tc>
                  <a:txBody>
                    <a:bodyPr/>
                    <a:lstStyle/>
                    <a:p>
                      <a:pPr algn="l" fontAlgn="b"/>
                      <a:r>
                        <a:rPr lang="en-US" sz="2000" u="none" strike="noStrike" dirty="0">
                          <a:effectLst/>
                        </a:rPr>
                        <a:t>Runner on first</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rowSpan="2">
                  <a:txBody>
                    <a:bodyPr/>
                    <a:lstStyle/>
                    <a:p>
                      <a:pPr algn="l" fontAlgn="b"/>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17569025"/>
                  </a:ext>
                </a:extLst>
              </a:tr>
              <a:tr h="599258">
                <a:tc>
                  <a:txBody>
                    <a:bodyPr/>
                    <a:lstStyle/>
                    <a:p>
                      <a:pPr algn="l" fontAlgn="b"/>
                      <a:r>
                        <a:rPr lang="en-US" sz="2000" u="none" strike="noStrike" dirty="0">
                          <a:effectLst/>
                        </a:rPr>
                        <a:t>Runners on 1st and 2nd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US"/>
                    </a:p>
                  </a:txBody>
                  <a:tcPr/>
                </a:tc>
                <a:tc rowSpan="6">
                  <a:txBody>
                    <a:bodyPr/>
                    <a:lstStyle/>
                    <a:p>
                      <a:pPr algn="l" fontAlgn="b"/>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02097924"/>
                  </a:ext>
                </a:extLst>
              </a:tr>
              <a:tr h="599258">
                <a:tc>
                  <a:txBody>
                    <a:bodyPr/>
                    <a:lstStyle/>
                    <a:p>
                      <a:pPr algn="l" fontAlgn="b"/>
                      <a:r>
                        <a:rPr lang="en-US" sz="2000" u="none" strike="noStrike" dirty="0">
                          <a:effectLst/>
                        </a:rPr>
                        <a:t>Runners on 2nd and 3rd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280792082"/>
                  </a:ext>
                </a:extLst>
              </a:tr>
              <a:tr h="599258">
                <a:tc>
                  <a:txBody>
                    <a:bodyPr/>
                    <a:lstStyle/>
                    <a:p>
                      <a:pPr algn="l" fontAlgn="b"/>
                      <a:r>
                        <a:rPr lang="en-US" sz="2000" u="none" strike="noStrike" dirty="0">
                          <a:effectLst/>
                        </a:rPr>
                        <a:t>Bases Loaded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3016173164"/>
                  </a:ext>
                </a:extLst>
              </a:tr>
              <a:tr h="599258">
                <a:tc>
                  <a:txBody>
                    <a:bodyPr/>
                    <a:lstStyle/>
                    <a:p>
                      <a:pPr algn="l" fontAlgn="b"/>
                      <a:r>
                        <a:rPr lang="en-US" sz="2000" u="none" strike="noStrike" dirty="0">
                          <a:effectLst/>
                        </a:rPr>
                        <a:t>Runner on 2nd only</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1942346737"/>
                  </a:ext>
                </a:extLst>
              </a:tr>
              <a:tr h="599258">
                <a:tc>
                  <a:txBody>
                    <a:bodyPr/>
                    <a:lstStyle/>
                    <a:p>
                      <a:pPr algn="l" fontAlgn="b"/>
                      <a:r>
                        <a:rPr lang="en-US" sz="2000" u="none" strike="noStrike" dirty="0">
                          <a:effectLst/>
                        </a:rPr>
                        <a:t>Runner on 3rd only</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4167726928"/>
                  </a:ext>
                </a:extLst>
              </a:tr>
              <a:tr h="599258">
                <a:tc>
                  <a:txBody>
                    <a:bodyPr/>
                    <a:lstStyle/>
                    <a:p>
                      <a:pPr algn="l" fontAlgn="b"/>
                      <a:r>
                        <a:rPr lang="en-US" sz="2000" u="none" strike="noStrike" dirty="0">
                          <a:effectLst/>
                        </a:rPr>
                        <a:t>Runners on 1st and 3rd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tc>
                <a:tc vMerge="1">
                  <a:txBody>
                    <a:bodyPr/>
                    <a:lstStyle/>
                    <a:p>
                      <a:endParaRPr lang="en-US"/>
                    </a:p>
                  </a:txBody>
                  <a:tcPr/>
                </a:tc>
                <a:extLst>
                  <a:ext uri="{0D108BD9-81ED-4DB2-BD59-A6C34878D82A}">
                    <a16:rowId xmlns:a16="http://schemas.microsoft.com/office/drawing/2014/main" val="71115758"/>
                  </a:ext>
                </a:extLst>
              </a:tr>
            </a:tbl>
          </a:graphicData>
        </a:graphic>
      </p:graphicFrame>
      <p:pic>
        <p:nvPicPr>
          <p:cNvPr id="6" name="Graphic 2" descr="Man">
            <a:extLst>
              <a:ext uri="{FF2B5EF4-FFF2-40B4-BE49-F238E27FC236}">
                <a16:creationId xmlns:a16="http://schemas.microsoft.com/office/drawing/2014/main" id="{8A47FA7F-4928-49C9-A3C1-DFF4D7D76A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76196" y="2099630"/>
            <a:ext cx="528007" cy="528007"/>
          </a:xfrm>
          <a:prstGeom prst="rect">
            <a:avLst/>
          </a:prstGeom>
        </p:spPr>
      </p:pic>
      <p:pic>
        <p:nvPicPr>
          <p:cNvPr id="7"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1796" y="6367233"/>
            <a:ext cx="528007" cy="528007"/>
          </a:xfrm>
          <a:prstGeom prst="rect">
            <a:avLst/>
          </a:prstGeom>
        </p:spPr>
      </p:pic>
      <p:pic>
        <p:nvPicPr>
          <p:cNvPr id="8"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19732" y="3231781"/>
            <a:ext cx="528007" cy="528007"/>
          </a:xfrm>
          <a:prstGeom prst="rect">
            <a:avLst/>
          </a:prstGeom>
        </p:spPr>
      </p:pic>
      <p:pic>
        <p:nvPicPr>
          <p:cNvPr id="9"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47739" y="4033776"/>
            <a:ext cx="528007" cy="528007"/>
          </a:xfrm>
          <a:prstGeom prst="rect">
            <a:avLst/>
          </a:prstGeom>
        </p:spPr>
      </p:pic>
      <p:pic>
        <p:nvPicPr>
          <p:cNvPr id="10"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50730" y="4570964"/>
            <a:ext cx="528007" cy="528007"/>
          </a:xfrm>
          <a:prstGeom prst="rect">
            <a:avLst/>
          </a:prstGeom>
        </p:spPr>
      </p:pic>
      <p:pic>
        <p:nvPicPr>
          <p:cNvPr id="11"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47739" y="5086004"/>
            <a:ext cx="528007" cy="528007"/>
          </a:xfrm>
          <a:prstGeom prst="rect">
            <a:avLst/>
          </a:prstGeom>
        </p:spPr>
      </p:pic>
      <p:pic>
        <p:nvPicPr>
          <p:cNvPr id="12"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50731" y="5614011"/>
            <a:ext cx="528007" cy="528007"/>
          </a:xfrm>
          <a:prstGeom prst="rect">
            <a:avLst/>
          </a:prstGeom>
        </p:spPr>
      </p:pic>
      <p:pic>
        <p:nvPicPr>
          <p:cNvPr id="13"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1796" y="2703774"/>
            <a:ext cx="528007" cy="528007"/>
          </a:xfrm>
          <a:prstGeom prst="rect">
            <a:avLst/>
          </a:prstGeom>
        </p:spPr>
      </p:pic>
      <p:cxnSp>
        <p:nvCxnSpPr>
          <p:cNvPr id="15" name="Straight Connector 14"/>
          <p:cNvCxnSpPr/>
          <p:nvPr/>
        </p:nvCxnSpPr>
        <p:spPr>
          <a:xfrm>
            <a:off x="473725" y="2099630"/>
            <a:ext cx="11127036" cy="0"/>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3249976" y="2099629"/>
            <a:ext cx="0" cy="4758371"/>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6035407" y="2099627"/>
            <a:ext cx="0" cy="4758371"/>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V="1">
            <a:off x="8820839" y="2099628"/>
            <a:ext cx="0" cy="4758371"/>
          </a:xfrm>
          <a:prstGeom prst="line">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359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Plate    No Runners</a:t>
            </a:r>
          </a:p>
        </p:txBody>
      </p:sp>
      <p:sp>
        <p:nvSpPr>
          <p:cNvPr id="5" name="Oval 4">
            <a:extLst>
              <a:ext uri="{FF2B5EF4-FFF2-40B4-BE49-F238E27FC236}">
                <a16:creationId xmlns:a16="http://schemas.microsoft.com/office/drawing/2014/main" id="{F2C467F1-9B6C-3E44-1C64-7AEB3D411CE8}"/>
              </a:ext>
            </a:extLst>
          </p:cNvPr>
          <p:cNvSpPr/>
          <p:nvPr/>
        </p:nvSpPr>
        <p:spPr>
          <a:xfrm>
            <a:off x="5676900" y="6172200"/>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2" name="TextBox 1">
            <a:extLst>
              <a:ext uri="{FF2B5EF4-FFF2-40B4-BE49-F238E27FC236}">
                <a16:creationId xmlns:a16="http://schemas.microsoft.com/office/drawing/2014/main" id="{B6528990-1E22-659E-7156-21E2D1DC27A7}"/>
              </a:ext>
            </a:extLst>
          </p:cNvPr>
          <p:cNvSpPr txBox="1"/>
          <p:nvPr/>
        </p:nvSpPr>
        <p:spPr>
          <a:xfrm>
            <a:off x="7543800" y="2325707"/>
            <a:ext cx="1235466" cy="369332"/>
          </a:xfrm>
          <a:prstGeom prst="rect">
            <a:avLst/>
          </a:prstGeom>
          <a:noFill/>
        </p:spPr>
        <p:txBody>
          <a:bodyPr wrap="none" rtlCol="0">
            <a:spAutoFit/>
          </a:bodyPr>
          <a:lstStyle/>
          <a:p>
            <a:r>
              <a:rPr lang="en-US" dirty="0"/>
              <a:t>No runners</a:t>
            </a:r>
          </a:p>
        </p:txBody>
      </p:sp>
    </p:spTree>
    <p:extLst>
      <p:ext uri="{BB962C8B-B14F-4D97-AF65-F5344CB8AC3E}">
        <p14:creationId xmlns:p14="http://schemas.microsoft.com/office/powerpoint/2010/main" val="323013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09 -0.01805 L 0.00209 -0.01805 C 0.00434 -0.02245 0.00782 -0.02615 0.00886 -0.03102 C 0.01042 -0.03912 0.0092 -0.04745 0.00973 -0.05578 C 0.0099 -0.05787 0.01042 -0.05995 0.01077 -0.06227 C 0.01268 -0.10717 0.01059 -0.09097 0.01355 -0.11134 C 0.01424 -0.12222 0.01476 -0.13426 0.01563 -0.14514 C 0.0158 -0.14907 0.01615 -0.15277 0.0165 -0.15671 C 0.01684 -0.16018 0.01702 -0.16365 0.01754 -0.16713 C 0.01771 -0.16852 0.01823 -0.16967 0.01841 -0.17106 C 0.01893 -0.17314 0.0191 -0.17523 0.01945 -0.17754 C 0.02049 -0.18541 0.02032 -0.18287 0.02032 -0.18773 L 0.02032 -0.18773 " pathEditMode="relative" ptsTypes="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Plate   Runners</a:t>
            </a:r>
          </a:p>
        </p:txBody>
      </p:sp>
      <p:sp>
        <p:nvSpPr>
          <p:cNvPr id="5" name="Oval 4">
            <a:extLst>
              <a:ext uri="{FF2B5EF4-FFF2-40B4-BE49-F238E27FC236}">
                <a16:creationId xmlns:a16="http://schemas.microsoft.com/office/drawing/2014/main" id="{F2C467F1-9B6C-3E44-1C64-7AEB3D411CE8}"/>
              </a:ext>
            </a:extLst>
          </p:cNvPr>
          <p:cNvSpPr/>
          <p:nvPr/>
        </p:nvSpPr>
        <p:spPr>
          <a:xfrm>
            <a:off x="5676900" y="6172200"/>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6" name="Hexagon 5">
            <a:extLst>
              <a:ext uri="{FF2B5EF4-FFF2-40B4-BE49-F238E27FC236}">
                <a16:creationId xmlns:a16="http://schemas.microsoft.com/office/drawing/2014/main" id="{FAA75B47-6046-479E-0FB1-564C98667CCE}"/>
              </a:ext>
            </a:extLst>
          </p:cNvPr>
          <p:cNvSpPr/>
          <p:nvPr/>
        </p:nvSpPr>
        <p:spPr>
          <a:xfrm>
            <a:off x="5715000" y="3429000"/>
            <a:ext cx="304800" cy="228600"/>
          </a:xfrm>
          <a:prstGeom prst="hexagon">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7" name="TextBox 6">
            <a:extLst>
              <a:ext uri="{FF2B5EF4-FFF2-40B4-BE49-F238E27FC236}">
                <a16:creationId xmlns:a16="http://schemas.microsoft.com/office/drawing/2014/main" id="{9D79EAAC-14D2-A8DD-F94F-5F3C7D593B3C}"/>
              </a:ext>
            </a:extLst>
          </p:cNvPr>
          <p:cNvSpPr txBox="1"/>
          <p:nvPr/>
        </p:nvSpPr>
        <p:spPr>
          <a:xfrm>
            <a:off x="7543800" y="2325707"/>
            <a:ext cx="956544" cy="369332"/>
          </a:xfrm>
          <a:prstGeom prst="rect">
            <a:avLst/>
          </a:prstGeom>
          <a:noFill/>
        </p:spPr>
        <p:txBody>
          <a:bodyPr wrap="none" rtlCol="0">
            <a:spAutoFit/>
          </a:bodyPr>
          <a:lstStyle/>
          <a:p>
            <a:r>
              <a:rPr lang="en-US" dirty="0"/>
              <a:t>Runners</a:t>
            </a:r>
          </a:p>
        </p:txBody>
      </p:sp>
    </p:spTree>
    <p:extLst>
      <p:ext uri="{BB962C8B-B14F-4D97-AF65-F5344CB8AC3E}">
        <p14:creationId xmlns:p14="http://schemas.microsoft.com/office/powerpoint/2010/main" val="119063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8.33333E-7 3.7037E-6 L 8.33333E-7 0.00023 L -0.13403 0.00764 C -0.14965 0.00879 -0.1651 0.00972 -0.18073 0.01157 C -0.19531 0.01319 -0.20972 0.01597 -0.22431 0.01805 C -0.23594 0.02222 -0.24722 0.02916 -0.25938 0.03101 C -0.27031 0.03264 -0.28142 0.03402 -0.29236 0.03611 C -0.30556 0.03865 -0.31076 0.03981 -0.32153 0.04652 C -0.32257 0.04722 -0.32344 0.04814 -0.32431 0.04907 C -0.32622 0.05648 -0.33229 0.07824 -0.33021 0.07106 C -0.32813 0.06412 -0.32309 0.04676 -0.32049 0.04143 C -0.31771 0.03564 -0.31076 0.02569 -0.31076 0.02592 L -0.3 0.02453 " pathEditMode="relative" rAng="0" ptsTypes="AAAAAAAAAAAAA">
                                      <p:cBhvr>
                                        <p:cTn id="6" dur="2000" fill="hold"/>
                                        <p:tgtEl>
                                          <p:spTgt spid="5"/>
                                        </p:tgtEl>
                                        <p:attrNameLst>
                                          <p:attrName>ppt_x</p:attrName>
                                          <p:attrName>ppt_y</p:attrName>
                                        </p:attrNameLst>
                                      </p:cBhvr>
                                      <p:rCtr x="-16545" y="3611"/>
                                    </p:animMotion>
                                  </p:childTnLst>
                                </p:cTn>
                              </p:par>
                              <p:par>
                                <p:cTn id="7" presetID="0" presetClass="path" presetSubtype="0" accel="50000" decel="50000" fill="hold" grpId="0" nodeType="withEffect">
                                  <p:stCondLst>
                                    <p:cond delay="1000"/>
                                  </p:stCondLst>
                                  <p:childTnLst>
                                    <p:animMotion origin="layout" path="M 0 2.22222E-6 L -0.06667 0.06666 " pathEditMode="relative" rAng="0" ptsTypes="AA">
                                      <p:cBhvr>
                                        <p:cTn id="8" dur="2000" fill="hold"/>
                                        <p:tgtEl>
                                          <p:spTgt spid="6"/>
                                        </p:tgtEl>
                                        <p:attrNameLst>
                                          <p:attrName>ppt_x</p:attrName>
                                          <p:attrName>ppt_y</p:attrName>
                                        </p:attrNameLst>
                                      </p:cBhvr>
                                      <p:rCtr x="-3300" y="3300"/>
                                    </p:animMotion>
                                  </p:childTnLst>
                                </p:cTn>
                              </p:par>
                              <p:par>
                                <p:cTn id="9" presetID="0" presetClass="path" presetSubtype="0" accel="50000" decel="50000" fill="hold" grpId="1" nodeType="withEffect">
                                  <p:stCondLst>
                                    <p:cond delay="0"/>
                                  </p:stCondLst>
                                  <p:childTnLst>
                                    <p:animMotion origin="layout" path="M -0.06666 0.06667 L -0.11666 0.15556 " pathEditMode="relative" rAng="0" ptsTypes="AA">
                                      <p:cBhvr>
                                        <p:cTn id="10" dur="2000" fill="hold"/>
                                        <p:tgtEl>
                                          <p:spTgt spid="6"/>
                                        </p:tgtEl>
                                        <p:attrNameLst>
                                          <p:attrName>ppt_x</p:attrName>
                                          <p:attrName>ppt_y</p:attrName>
                                        </p:attrNameLst>
                                      </p:cBhvr>
                                      <p:rCtr x="-2500" y="4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Mound     No Runners</a:t>
            </a:r>
          </a:p>
        </p:txBody>
      </p:sp>
      <p:sp>
        <p:nvSpPr>
          <p:cNvPr id="5" name="Oval 4">
            <a:extLst>
              <a:ext uri="{FF2B5EF4-FFF2-40B4-BE49-F238E27FC236}">
                <a16:creationId xmlns:a16="http://schemas.microsoft.com/office/drawing/2014/main" id="{F2C467F1-9B6C-3E44-1C64-7AEB3D411CE8}"/>
              </a:ext>
            </a:extLst>
          </p:cNvPr>
          <p:cNvSpPr/>
          <p:nvPr/>
        </p:nvSpPr>
        <p:spPr>
          <a:xfrm>
            <a:off x="5562600" y="5948265"/>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6" name="TextBox 5">
            <a:extLst>
              <a:ext uri="{FF2B5EF4-FFF2-40B4-BE49-F238E27FC236}">
                <a16:creationId xmlns:a16="http://schemas.microsoft.com/office/drawing/2014/main" id="{53BB2A31-0DDC-3C36-8B4F-F430DF1CA71C}"/>
              </a:ext>
            </a:extLst>
          </p:cNvPr>
          <p:cNvSpPr txBox="1"/>
          <p:nvPr/>
        </p:nvSpPr>
        <p:spPr>
          <a:xfrm>
            <a:off x="7543800" y="2325707"/>
            <a:ext cx="1235466" cy="369332"/>
          </a:xfrm>
          <a:prstGeom prst="rect">
            <a:avLst/>
          </a:prstGeom>
          <a:noFill/>
        </p:spPr>
        <p:txBody>
          <a:bodyPr wrap="none" rtlCol="0">
            <a:spAutoFit/>
          </a:bodyPr>
          <a:lstStyle/>
          <a:p>
            <a:r>
              <a:rPr lang="en-US" dirty="0"/>
              <a:t>No runners</a:t>
            </a:r>
          </a:p>
        </p:txBody>
      </p:sp>
    </p:spTree>
    <p:extLst>
      <p:ext uri="{BB962C8B-B14F-4D97-AF65-F5344CB8AC3E}">
        <p14:creationId xmlns:p14="http://schemas.microsoft.com/office/powerpoint/2010/main" val="182795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868 0.00694 L 0.00868 0.00694 C 0.01406 0.00602 0.01961 0.00579 0.02517 0.0044 C 0.02691 0.00394 0.0283 0.00208 0.03003 0.00185 C 0.03159 0.00162 0.03316 0.00255 0.03489 0.00301 C 0.03576 0.00347 0.0368 0.00394 0.03767 0.0044 C 0.04027 0.00532 0.04288 0.00625 0.04548 0.00694 C 0.05434 0.00949 0.0559 0.00949 0.06389 0.01088 C 0.06527 0.01134 0.06649 0.01181 0.06788 0.01204 C 0.07239 0.01319 0.08142 0.01481 0.08142 0.01481 C 0.08211 0.01551 0.08246 0.0169 0.08333 0.01736 C 0.08524 0.01829 0.08732 0.01806 0.08923 0.01852 C 0.08993 0.01875 0.09045 0.01944 0.09114 0.01991 L 0.11458 0.04329 " pathEditMode="relative" ptsTypes="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Mound      Runners</a:t>
            </a:r>
          </a:p>
        </p:txBody>
      </p:sp>
      <p:sp>
        <p:nvSpPr>
          <p:cNvPr id="5" name="Oval 4">
            <a:extLst>
              <a:ext uri="{FF2B5EF4-FFF2-40B4-BE49-F238E27FC236}">
                <a16:creationId xmlns:a16="http://schemas.microsoft.com/office/drawing/2014/main" id="{F2C467F1-9B6C-3E44-1C64-7AEB3D411CE8}"/>
              </a:ext>
            </a:extLst>
          </p:cNvPr>
          <p:cNvSpPr/>
          <p:nvPr/>
        </p:nvSpPr>
        <p:spPr>
          <a:xfrm>
            <a:off x="5562600" y="6022911"/>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6" name="TextBox 5">
            <a:extLst>
              <a:ext uri="{FF2B5EF4-FFF2-40B4-BE49-F238E27FC236}">
                <a16:creationId xmlns:a16="http://schemas.microsoft.com/office/drawing/2014/main" id="{53BB2A31-0DDC-3C36-8B4F-F430DF1CA71C}"/>
              </a:ext>
            </a:extLst>
          </p:cNvPr>
          <p:cNvSpPr txBox="1"/>
          <p:nvPr/>
        </p:nvSpPr>
        <p:spPr>
          <a:xfrm>
            <a:off x="7543800" y="2325707"/>
            <a:ext cx="956544" cy="369332"/>
          </a:xfrm>
          <a:prstGeom prst="rect">
            <a:avLst/>
          </a:prstGeom>
          <a:noFill/>
        </p:spPr>
        <p:txBody>
          <a:bodyPr wrap="none" rtlCol="0">
            <a:spAutoFit/>
          </a:bodyPr>
          <a:lstStyle/>
          <a:p>
            <a:r>
              <a:rPr lang="en-US" dirty="0"/>
              <a:t>Runners</a:t>
            </a:r>
          </a:p>
        </p:txBody>
      </p:sp>
    </p:spTree>
    <p:extLst>
      <p:ext uri="{BB962C8B-B14F-4D97-AF65-F5344CB8AC3E}">
        <p14:creationId xmlns:p14="http://schemas.microsoft.com/office/powerpoint/2010/main" val="240291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95 0.00972 L -0.00295 0.00972 C -0.00139 0.01481 0.00034 0.01991 0.00173 0.02523 C 0.0026 0.02778 0.00295 0.03032 0.00382 0.03287 C 0.00416 0.03426 0.00521 0.03542 0.00573 0.03681 C 0.00729 0.0419 0.0085 0.04699 0.00955 0.05231 C 0.01284 0.07037 0.00781 0.04259 0.01146 0.06389 C 0.01215 0.06736 0.0125 0.07106 0.01336 0.07431 L 0.01545 0.08079 C 0.01562 0.08565 0.01597 0.09028 0.01632 0.09514 C 0.01684 0.10023 0.01788 0.10532 0.01823 0.11065 C 0.01875 0.1162 0.01857 0.12176 0.01927 0.12731 C 0.01961 0.13009 0.02066 0.13264 0.02118 0.13519 C 0.02482 0.15185 0.02239 0.14468 0.02517 0.15208 L 0.02517 0.15208 " pathEditMode="relative" ptsTypes="A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2881</TotalTime>
  <Words>2359</Words>
  <Application>Microsoft Office PowerPoint</Application>
  <PresentationFormat>Widescreen</PresentationFormat>
  <Paragraphs>175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Fuller</dc:creator>
  <cp:lastModifiedBy>Barry Fuller</cp:lastModifiedBy>
  <cp:revision>7</cp:revision>
  <dcterms:created xsi:type="dcterms:W3CDTF">2022-04-30T14:14:35Z</dcterms:created>
  <dcterms:modified xsi:type="dcterms:W3CDTF">2023-04-16T19:58:27Z</dcterms:modified>
</cp:coreProperties>
</file>