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6" r:id="rId1"/>
  </p:sldMasterIdLst>
  <p:sldIdLst>
    <p:sldId id="256" r:id="rId2"/>
    <p:sldId id="281" r:id="rId3"/>
    <p:sldId id="290" r:id="rId4"/>
    <p:sldId id="291" r:id="rId5"/>
    <p:sldId id="267" r:id="rId6"/>
    <p:sldId id="293" r:id="rId7"/>
    <p:sldId id="271" r:id="rId8"/>
    <p:sldId id="272" r:id="rId9"/>
    <p:sldId id="294" r:id="rId10"/>
    <p:sldId id="295" r:id="rId11"/>
    <p:sldId id="296" r:id="rId12"/>
    <p:sldId id="292" r:id="rId13"/>
    <p:sldId id="262" r:id="rId14"/>
    <p:sldId id="297" r:id="rId15"/>
    <p:sldId id="286" r:id="rId16"/>
    <p:sldId id="257" r:id="rId17"/>
    <p:sldId id="274"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9" d="100"/>
          <a:sy n="89" d="100"/>
        </p:scale>
        <p:origin x="427"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65759" y="2166364"/>
            <a:ext cx="11471565" cy="1739347"/>
          </a:xfrm>
        </p:spPr>
        <p:txBody>
          <a:bodyPr tIns="45720" bIns="45720" anchor="ctr">
            <a:normAutofit/>
          </a:bodyPr>
          <a:lstStyle>
            <a:lvl1pPr algn="ctr">
              <a:lnSpc>
                <a:spcPct val="80000"/>
              </a:lnSpc>
              <a:defRPr sz="6000" spc="150" baseline="0"/>
            </a:lvl1pPr>
          </a:lstStyle>
          <a:p>
            <a:r>
              <a:rPr lang="en-US"/>
              <a:t>Click to edit Master title style</a:t>
            </a:r>
            <a:endParaRPr lang="en-US" dirty="0"/>
          </a:p>
        </p:txBody>
      </p:sp>
      <p:sp>
        <p:nvSpPr>
          <p:cNvPr id="3" name="Subtitle 2"/>
          <p:cNvSpPr>
            <a:spLocks noGrp="1"/>
          </p:cNvSpPr>
          <p:nvPr>
            <p:ph type="subTitle" idx="1"/>
          </p:nvPr>
        </p:nvSpPr>
        <p:spPr>
          <a:xfrm>
            <a:off x="1524000" y="3996250"/>
            <a:ext cx="9144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5439F89-B385-47A3-A451-2959D9EFECC7}" type="datetimeFigureOut">
              <a:rPr lang="en-US" smtClean="0"/>
              <a:t>3/16/2025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A8356F-B378-4D7B-B76D-06AD54377E23}" type="slidenum">
              <a:rPr lang="en-US" smtClean="0"/>
              <a:t>‹#›</a:t>
            </a:fld>
            <a:endParaRPr lang="en-US"/>
          </a:p>
        </p:txBody>
      </p:sp>
    </p:spTree>
    <p:extLst>
      <p:ext uri="{BB962C8B-B14F-4D97-AF65-F5344CB8AC3E}">
        <p14:creationId xmlns:p14="http://schemas.microsoft.com/office/powerpoint/2010/main" val="13643129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5439F89-B385-47A3-A451-2959D9EFECC7}" type="datetimeFigureOut">
              <a:rPr lang="en-US" smtClean="0"/>
              <a:t>3/16/2025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A8356F-B378-4D7B-B76D-06AD54377E23}" type="slidenum">
              <a:rPr lang="en-US" smtClean="0"/>
              <a:t>‹#›</a:t>
            </a:fld>
            <a:endParaRPr lang="en-US"/>
          </a:p>
        </p:txBody>
      </p:sp>
    </p:spTree>
    <p:extLst>
      <p:ext uri="{BB962C8B-B14F-4D97-AF65-F5344CB8AC3E}">
        <p14:creationId xmlns:p14="http://schemas.microsoft.com/office/powerpoint/2010/main" val="8487187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191" y="2208879"/>
            <a:ext cx="10515600" cy="1676400"/>
          </a:xfrm>
        </p:spPr>
        <p:txBody>
          <a:bodyPr anchor="ctr">
            <a:noAutofit/>
          </a:bodyPr>
          <a:lstStyle>
            <a:lvl1pPr algn="ctr">
              <a:lnSpc>
                <a:spcPct val="80000"/>
              </a:lnSpc>
              <a:defRPr sz="6000" b="0" spc="150" baseline="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833191" y="4010334"/>
            <a:ext cx="10515600"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D5439F89-B385-47A3-A451-2959D9EFECC7}" type="datetimeFigureOut">
              <a:rPr lang="en-US" smtClean="0"/>
              <a:t>3/16/2025</a:t>
            </a:fld>
            <a:endParaRPr lang="en-US"/>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D7A8356F-B378-4D7B-B76D-06AD54377E23}" type="slidenum">
              <a:rPr lang="en-US" smtClean="0"/>
              <a:t>‹#›</a:t>
            </a:fld>
            <a:endParaRPr lang="en-US"/>
          </a:p>
        </p:txBody>
      </p:sp>
    </p:spTree>
    <p:extLst>
      <p:ext uri="{BB962C8B-B14F-4D97-AF65-F5344CB8AC3E}">
        <p14:creationId xmlns:p14="http://schemas.microsoft.com/office/powerpoint/2010/main" val="977345228"/>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05344"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30391"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5439F89-B385-47A3-A451-2959D9EFECC7}" type="datetimeFigureOut">
              <a:rPr lang="en-US" smtClean="0"/>
              <a:t>3/16/2025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A8356F-B378-4D7B-B76D-06AD54377E23}" type="slidenum">
              <a:rPr lang="en-US" smtClean="0"/>
              <a:t>‹#›</a:t>
            </a:fld>
            <a:endParaRPr lang="en-US"/>
          </a:p>
        </p:txBody>
      </p:sp>
    </p:spTree>
    <p:extLst>
      <p:ext uri="{BB962C8B-B14F-4D97-AF65-F5344CB8AC3E}">
        <p14:creationId xmlns:p14="http://schemas.microsoft.com/office/powerpoint/2010/main" val="2954233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07008" y="2656566"/>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31230" y="2656564"/>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5439F89-B385-47A3-A451-2959D9EFECC7}" type="datetimeFigureOut">
              <a:rPr lang="en-US" smtClean="0"/>
              <a:t>3/16/2025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A8356F-B378-4D7B-B76D-06AD54377E23}" type="slidenum">
              <a:rPr lang="en-US" smtClean="0"/>
              <a:t>‹#›</a:t>
            </a:fld>
            <a:endParaRPr lang="en-US"/>
          </a:p>
        </p:txBody>
      </p:sp>
    </p:spTree>
    <p:extLst>
      <p:ext uri="{BB962C8B-B14F-4D97-AF65-F5344CB8AC3E}">
        <p14:creationId xmlns:p14="http://schemas.microsoft.com/office/powerpoint/2010/main" val="4156770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5439F89-B385-47A3-A451-2959D9EFECC7}" type="datetimeFigureOut">
              <a:rPr lang="en-US" smtClean="0"/>
              <a:t>3/16/2025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A8356F-B378-4D7B-B76D-06AD54377E23}" type="slidenum">
              <a:rPr lang="en-US" smtClean="0"/>
              <a:t>‹#›</a:t>
            </a:fld>
            <a:endParaRPr lang="en-US"/>
          </a:p>
        </p:txBody>
      </p:sp>
    </p:spTree>
    <p:extLst>
      <p:ext uri="{BB962C8B-B14F-4D97-AF65-F5344CB8AC3E}">
        <p14:creationId xmlns:p14="http://schemas.microsoft.com/office/powerpoint/2010/main" val="33707382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439F89-B385-47A3-A451-2959D9EFECC7}" type="datetimeFigureOut">
              <a:rPr lang="en-US" smtClean="0"/>
              <a:t>3/16/2025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A8356F-B378-4D7B-B76D-06AD54377E23}" type="slidenum">
              <a:rPr lang="en-US" smtClean="0"/>
              <a:t>‹#›</a:t>
            </a:fld>
            <a:endParaRPr lang="en-US"/>
          </a:p>
        </p:txBody>
      </p:sp>
    </p:spTree>
    <p:extLst>
      <p:ext uri="{BB962C8B-B14F-4D97-AF65-F5344CB8AC3E}">
        <p14:creationId xmlns:p14="http://schemas.microsoft.com/office/powerpoint/2010/main" val="26730163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207008" y="2120054"/>
            <a:ext cx="6126480" cy="4114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5439F89-B385-47A3-A451-2959D9EFECC7}" type="datetimeFigureOut">
              <a:rPr lang="en-US" smtClean="0"/>
              <a:t>3/16/2025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A8356F-B378-4D7B-B76D-06AD54377E23}" type="slidenum">
              <a:rPr lang="en-US" smtClean="0"/>
              <a:t>‹#›</a:t>
            </a:fld>
            <a:endParaRPr lang="en-US"/>
          </a:p>
        </p:txBody>
      </p:sp>
    </p:spTree>
    <p:extLst>
      <p:ext uri="{BB962C8B-B14F-4D97-AF65-F5344CB8AC3E}">
        <p14:creationId xmlns:p14="http://schemas.microsoft.com/office/powerpoint/2010/main" val="9227388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5439F89-B385-47A3-A451-2959D9EFECC7}" type="datetimeFigureOut">
              <a:rPr lang="en-US" smtClean="0"/>
              <a:t>3/16/2025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A8356F-B378-4D7B-B76D-06AD54377E23}" type="slidenum">
              <a:rPr lang="en-US" smtClean="0"/>
              <a:t>‹#›</a:t>
            </a:fld>
            <a:endParaRPr lang="en-US"/>
          </a:p>
        </p:txBody>
      </p:sp>
    </p:spTree>
    <p:extLst>
      <p:ext uri="{BB962C8B-B14F-4D97-AF65-F5344CB8AC3E}">
        <p14:creationId xmlns:p14="http://schemas.microsoft.com/office/powerpoint/2010/main" val="19108690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5439F89-B385-47A3-A451-2959D9EFECC7}" type="datetimeFigureOut">
              <a:rPr lang="en-US" smtClean="0"/>
              <a:t>3/16/2025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A8356F-B378-4D7B-B76D-06AD54377E23}" type="slidenum">
              <a:rPr lang="en-US" smtClean="0"/>
              <a:t>‹#›</a:t>
            </a:fld>
            <a:endParaRPr lang="en-US"/>
          </a:p>
        </p:txBody>
      </p:sp>
    </p:spTree>
    <p:extLst>
      <p:ext uri="{BB962C8B-B14F-4D97-AF65-F5344CB8AC3E}">
        <p14:creationId xmlns:p14="http://schemas.microsoft.com/office/powerpoint/2010/main" val="332856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422854"/>
            <a:ext cx="2743196" cy="365125"/>
          </a:xfrm>
        </p:spPr>
        <p:txBody>
          <a:bodyPr/>
          <a:lstStyle/>
          <a:p>
            <a:fld id="{D5439F89-B385-47A3-A451-2959D9EFECC7}" type="datetimeFigureOut">
              <a:rPr lang="en-US" smtClean="0"/>
              <a:t>3/16/2025</a:t>
            </a:fld>
            <a:endParaRPr lang="en-US"/>
          </a:p>
        </p:txBody>
      </p:sp>
      <p:sp>
        <p:nvSpPr>
          <p:cNvPr id="5" name="Footer Placeholder 4"/>
          <p:cNvSpPr>
            <a:spLocks noGrp="1"/>
          </p:cNvSpPr>
          <p:nvPr>
            <p:ph type="ftr" sz="quarter" idx="11"/>
          </p:nvPr>
        </p:nvSpPr>
        <p:spPr>
          <a:xfrm>
            <a:off x="3776135" y="6422854"/>
            <a:ext cx="4279669" cy="365125"/>
          </a:xfrm>
        </p:spPr>
        <p:txBody>
          <a:bodyPr/>
          <a:lstStyle/>
          <a:p>
            <a:endParaRPr lang="en-US"/>
          </a:p>
        </p:txBody>
      </p:sp>
      <p:sp>
        <p:nvSpPr>
          <p:cNvPr id="6" name="Slide Number Placeholder 5"/>
          <p:cNvSpPr>
            <a:spLocks noGrp="1"/>
          </p:cNvSpPr>
          <p:nvPr>
            <p:ph type="sldNum" sz="quarter" idx="12"/>
          </p:nvPr>
        </p:nvSpPr>
        <p:spPr>
          <a:xfrm>
            <a:off x="8073048" y="6422854"/>
            <a:ext cx="879759" cy="365125"/>
          </a:xfrm>
        </p:spPr>
        <p:txBody>
          <a:bodyPr/>
          <a:lstStyle/>
          <a:p>
            <a:fld id="{D7A8356F-B378-4D7B-B76D-06AD54377E23}" type="slidenum">
              <a:rPr lang="en-US" smtClean="0"/>
              <a:t>‹#›</a:t>
            </a:fld>
            <a:endParaRPr lang="en-US"/>
          </a:p>
        </p:txBody>
      </p:sp>
    </p:spTree>
    <p:extLst>
      <p:ext uri="{BB962C8B-B14F-4D97-AF65-F5344CB8AC3E}">
        <p14:creationId xmlns:p14="http://schemas.microsoft.com/office/powerpoint/2010/main" val="4190843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2000">
              <a:schemeClr val="accent2"/>
            </a:gs>
            <a:gs pos="15000">
              <a:schemeClr val="tx1">
                <a:lumMod val="75000"/>
              </a:schemeClr>
            </a:gs>
            <a:gs pos="89000">
              <a:schemeClr val="tx1">
                <a:lumMod val="85000"/>
              </a:schemeClr>
            </a:gs>
          </a:gsLst>
          <a:lin ang="5400000" scaled="1"/>
          <a:tileRect/>
        </a:gradFill>
        <a:effectLst/>
      </p:bgPr>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fld id="{D5439F89-B385-47A3-A451-2959D9EFECC7}" type="datetimeFigureOut">
              <a:rPr lang="en-US" smtClean="0"/>
              <a:t>3/16/2025</a:t>
            </a:fld>
            <a:endParaRPr lang="en-US"/>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endParaRPr lang="en-US"/>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D7A8356F-B378-4D7B-B76D-06AD54377E23}" type="slidenum">
              <a:rPr lang="en-US" smtClean="0"/>
              <a:t>‹#›</a:t>
            </a:fld>
            <a:endParaRPr lang="en-US"/>
          </a:p>
        </p:txBody>
      </p:sp>
    </p:spTree>
    <p:extLst>
      <p:ext uri="{BB962C8B-B14F-4D97-AF65-F5344CB8AC3E}">
        <p14:creationId xmlns:p14="http://schemas.microsoft.com/office/powerpoint/2010/main" val="1864747444"/>
      </p:ext>
    </p:extLst>
  </p:cSld>
  <p:clrMap bg1="dk1" tx1="lt1" bg2="dk2" tx2="lt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Lst>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flickr.com/photos/gilbertbernal/20444478588" TargetMode="External"/><Relationship Id="rId2" Type="http://schemas.openxmlformats.org/officeDocument/2006/relationships/image" Target="../media/image24.jpg"/><Relationship Id="rId1" Type="http://schemas.openxmlformats.org/officeDocument/2006/relationships/slideLayout" Target="../slideLayouts/slideLayout2.xml"/><Relationship Id="rId6" Type="http://schemas.openxmlformats.org/officeDocument/2006/relationships/hyperlink" Target="https://pxhere.com/en/photo/222034" TargetMode="External"/><Relationship Id="rId5" Type="http://schemas.openxmlformats.org/officeDocument/2006/relationships/image" Target="../media/image25.jpg"/><Relationship Id="rId4" Type="http://schemas.openxmlformats.org/officeDocument/2006/relationships/hyperlink" Target="https://creativecommons.org/licenses/by-nc/3.0/"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60217" y="2037767"/>
            <a:ext cx="11471565" cy="1843768"/>
          </a:xfrm>
          <a:noFill/>
        </p:spPr>
        <p:txBody>
          <a:bodyPr/>
          <a:lstStyle/>
          <a:p>
            <a:r>
              <a:rPr lang="en-US" dirty="0">
                <a:latin typeface="Georgia" panose="02040502050405020303" pitchFamily="18" charset="0"/>
              </a:rPr>
              <a:t>2025 S.M.U.A. </a:t>
            </a:r>
            <a:br>
              <a:rPr lang="en-US" dirty="0">
                <a:latin typeface="Georgia" panose="02040502050405020303" pitchFamily="18" charset="0"/>
              </a:rPr>
            </a:br>
            <a:r>
              <a:rPr lang="en-US" dirty="0">
                <a:latin typeface="Georgia" panose="02040502050405020303" pitchFamily="18" charset="0"/>
              </a:rPr>
              <a:t>Interpreter’s clinic</a:t>
            </a:r>
          </a:p>
        </p:txBody>
      </p:sp>
      <p:sp>
        <p:nvSpPr>
          <p:cNvPr id="3" name="Subtitle 2"/>
          <p:cNvSpPr>
            <a:spLocks noGrp="1"/>
          </p:cNvSpPr>
          <p:nvPr>
            <p:ph type="subTitle" idx="1"/>
          </p:nvPr>
        </p:nvSpPr>
        <p:spPr>
          <a:xfrm>
            <a:off x="1523999" y="4241784"/>
            <a:ext cx="9144000" cy="1564795"/>
          </a:xfrm>
          <a:ln w="38100">
            <a:solidFill>
              <a:schemeClr val="bg1"/>
            </a:solidFill>
          </a:ln>
          <a:scene3d>
            <a:camera prst="orthographicFront"/>
            <a:lightRig rig="threePt" dir="t"/>
          </a:scene3d>
          <a:sp3d>
            <a:bevelT w="114300" prst="hardEdge"/>
          </a:sp3d>
        </p:spPr>
        <p:txBody>
          <a:bodyPr>
            <a:normAutofit/>
          </a:bodyPr>
          <a:lstStyle/>
          <a:p>
            <a:pPr>
              <a:lnSpc>
                <a:spcPct val="150000"/>
              </a:lnSpc>
              <a:spcBef>
                <a:spcPts val="0"/>
              </a:spcBef>
              <a:spcAft>
                <a:spcPts val="0"/>
              </a:spcAft>
            </a:pPr>
            <a:r>
              <a:rPr lang="en-US" sz="3200" b="1" u="sng" dirty="0">
                <a:solidFill>
                  <a:schemeClr val="accent1">
                    <a:lumMod val="50000"/>
                  </a:schemeClr>
                </a:solidFill>
                <a:latin typeface="Garamond" panose="02020404030301010803" pitchFamily="18" charset="0"/>
              </a:rPr>
              <a:t>Presented by Jeff Mertzel, State Interpreter</a:t>
            </a:r>
          </a:p>
          <a:p>
            <a:pPr>
              <a:lnSpc>
                <a:spcPct val="150000"/>
              </a:lnSpc>
              <a:spcBef>
                <a:spcPts val="0"/>
              </a:spcBef>
              <a:spcAft>
                <a:spcPts val="0"/>
              </a:spcAft>
            </a:pPr>
            <a:r>
              <a:rPr lang="en-US" b="1" u="sng" dirty="0">
                <a:solidFill>
                  <a:schemeClr val="accent1">
                    <a:lumMod val="50000"/>
                  </a:schemeClr>
                </a:solidFill>
                <a:latin typeface="Garamond" panose="02020404030301010803" pitchFamily="18" charset="0"/>
              </a:rPr>
              <a:t>Presentation designed by Chris Barstow, SMUA Secretary/Treasurer</a:t>
            </a:r>
          </a:p>
          <a:p>
            <a:pPr>
              <a:lnSpc>
                <a:spcPct val="150000"/>
              </a:lnSpc>
              <a:spcBef>
                <a:spcPts val="0"/>
              </a:spcBef>
              <a:spcAft>
                <a:spcPts val="0"/>
              </a:spcAft>
            </a:pPr>
            <a:endParaRPr lang="en-US" dirty="0">
              <a:solidFill>
                <a:schemeClr val="accent1">
                  <a:lumMod val="50000"/>
                </a:schemeClr>
              </a:solidFill>
            </a:endParaRPr>
          </a:p>
        </p:txBody>
      </p:sp>
      <p:pic>
        <p:nvPicPr>
          <p:cNvPr id="1030" name="Picture 6" descr="https://www.nfhs.org/media/1020294/nfhs-logo_fc.jpg?width=400&amp;height=46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68120" y="183532"/>
            <a:ext cx="1405812" cy="164129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Umpire, Referee &amp; Official Attire &amp; Gear | Gerry Davis Spor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6580" y="189723"/>
            <a:ext cx="1641291" cy="164129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Maine Principals' Association (@MPA_Sports) / Twitt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20519" y="183532"/>
            <a:ext cx="1647481" cy="16474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61827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Clinic agenda</a:t>
            </a:r>
          </a:p>
        </p:txBody>
      </p:sp>
      <p:sp>
        <p:nvSpPr>
          <p:cNvPr id="3" name="Content Placeholder 2"/>
          <p:cNvSpPr>
            <a:spLocks noGrp="1"/>
          </p:cNvSpPr>
          <p:nvPr>
            <p:ph idx="1"/>
          </p:nvPr>
        </p:nvSpPr>
        <p:spPr>
          <a:xfrm>
            <a:off x="1203960" y="1964268"/>
            <a:ext cx="9784080" cy="4453465"/>
          </a:xfrm>
          <a:ln w="38100">
            <a:solidFill>
              <a:schemeClr val="bg1"/>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dk1"/>
          </a:lnRef>
          <a:fillRef idx="1">
            <a:schemeClr val="lt1"/>
          </a:fillRef>
          <a:effectRef idx="0">
            <a:schemeClr val="dk1"/>
          </a:effectRef>
          <a:fontRef idx="minor">
            <a:schemeClr val="dk1"/>
          </a:fontRef>
        </p:style>
        <p:txBody>
          <a:bodyPr anchor="ctr"/>
          <a:lstStyle/>
          <a:p>
            <a:pPr marL="457200" indent="-457200">
              <a:buClr>
                <a:schemeClr val="bg2">
                  <a:lumMod val="75000"/>
                </a:schemeClr>
              </a:buClr>
              <a:buFont typeface="+mj-lt"/>
              <a:buAutoNum type="arabicParenR"/>
            </a:pPr>
            <a:r>
              <a:rPr lang="en-US" sz="4400" dirty="0">
                <a:solidFill>
                  <a:schemeClr val="bg2">
                    <a:lumMod val="75000"/>
                  </a:schemeClr>
                </a:solidFill>
              </a:rPr>
              <a:t>NFHS Rule Changes 2025</a:t>
            </a:r>
          </a:p>
          <a:p>
            <a:pPr marL="457200" indent="-457200">
              <a:buClr>
                <a:schemeClr val="bg2">
                  <a:lumMod val="75000"/>
                </a:schemeClr>
              </a:buClr>
              <a:buFont typeface="+mj-lt"/>
              <a:buAutoNum type="arabicParenR"/>
            </a:pPr>
            <a:r>
              <a:rPr lang="en-US" sz="4400" dirty="0">
                <a:solidFill>
                  <a:schemeClr val="bg2">
                    <a:lumMod val="75000"/>
                  </a:schemeClr>
                </a:solidFill>
              </a:rPr>
              <a:t>NFHS Points of Emphasis 2025</a:t>
            </a:r>
          </a:p>
          <a:p>
            <a:pPr marL="457200" indent="-457200">
              <a:buClr>
                <a:schemeClr val="bg2">
                  <a:lumMod val="75000"/>
                </a:schemeClr>
              </a:buClr>
              <a:buFont typeface="+mj-lt"/>
              <a:buAutoNum type="arabicParenR"/>
            </a:pPr>
            <a:r>
              <a:rPr lang="en-US" sz="4400" dirty="0">
                <a:solidFill>
                  <a:schemeClr val="bg2">
                    <a:lumMod val="75000"/>
                  </a:schemeClr>
                </a:solidFill>
              </a:rPr>
              <a:t>Maine Points of Emphasis</a:t>
            </a:r>
          </a:p>
          <a:p>
            <a:pPr marL="457200" indent="-457200">
              <a:buClr>
                <a:schemeClr val="bg2">
                  <a:lumMod val="75000"/>
                </a:schemeClr>
              </a:buClr>
              <a:buFont typeface="+mj-lt"/>
              <a:buAutoNum type="arabicParenR"/>
            </a:pPr>
            <a:r>
              <a:rPr lang="en-US" sz="4400" dirty="0">
                <a:solidFill>
                  <a:schemeClr val="bg2">
                    <a:lumMod val="75000"/>
                  </a:schemeClr>
                </a:solidFill>
              </a:rPr>
              <a:t>Questions &amp; Other Areas For Discussion</a:t>
            </a:r>
          </a:p>
          <a:p>
            <a:pPr marL="457200" indent="-457200">
              <a:buClr>
                <a:schemeClr val="bg2">
                  <a:lumMod val="75000"/>
                </a:schemeClr>
              </a:buClr>
              <a:buFont typeface="+mj-lt"/>
              <a:buAutoNum type="arabicParenR"/>
            </a:pPr>
            <a:endParaRPr lang="en-US" dirty="0">
              <a:solidFill>
                <a:schemeClr val="bg2">
                  <a:lumMod val="75000"/>
                </a:schemeClr>
              </a:solidFill>
            </a:endParaRPr>
          </a:p>
        </p:txBody>
      </p:sp>
    </p:spTree>
    <p:extLst>
      <p:ext uri="{BB962C8B-B14F-4D97-AF65-F5344CB8AC3E}">
        <p14:creationId xmlns:p14="http://schemas.microsoft.com/office/powerpoint/2010/main" val="5306760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2025 Rules change – </a:t>
            </a:r>
            <a:br>
              <a:rPr lang="en-US" dirty="0"/>
            </a:br>
            <a:r>
              <a:rPr lang="en-US" dirty="0"/>
              <a:t>bats &amp; drying agents</a:t>
            </a:r>
          </a:p>
        </p:txBody>
      </p:sp>
      <p:sp>
        <p:nvSpPr>
          <p:cNvPr id="3" name="Content Placeholder 2"/>
          <p:cNvSpPr>
            <a:spLocks noGrp="1"/>
          </p:cNvSpPr>
          <p:nvPr>
            <p:ph idx="1"/>
          </p:nvPr>
        </p:nvSpPr>
        <p:spPr>
          <a:xfrm>
            <a:off x="3025393" y="2072640"/>
            <a:ext cx="4876147" cy="4133428"/>
          </a:xfrm>
          <a:ln w="38100">
            <a:solidFill>
              <a:schemeClr val="bg1"/>
            </a:solidFill>
          </a:ln>
        </p:spPr>
        <p:txBody>
          <a:bodyPr vert="horz" lIns="91440" tIns="45720" rIns="91440" bIns="45720" rtlCol="0" anchor="ctr">
            <a:noAutofit/>
          </a:bodyPr>
          <a:lstStyle/>
          <a:p>
            <a:pPr marL="0" indent="0" algn="ctr">
              <a:lnSpc>
                <a:spcPct val="100000"/>
              </a:lnSpc>
              <a:spcBef>
                <a:spcPts val="200"/>
              </a:spcBef>
              <a:buNone/>
            </a:pPr>
            <a:r>
              <a:rPr lang="en-US" sz="2400" b="1" dirty="0">
                <a:solidFill>
                  <a:schemeClr val="bg1"/>
                </a:solidFill>
                <a:latin typeface="open_sansregular"/>
              </a:rPr>
              <a:t>Modified that resin, pine tar or any other drying agent is permitted on the bat in a specific area (1-3-2c1) – </a:t>
            </a:r>
            <a:r>
              <a:rPr lang="en-US" sz="2400" dirty="0">
                <a:solidFill>
                  <a:schemeClr val="bg1"/>
                </a:solidFill>
                <a:latin typeface="open_sansregular"/>
              </a:rPr>
              <a:t>This change allows the batter to have better control over their non-wood bat, so it does not slip out of their hands due to moisture or perspiration. It also makes the rule similar for wood bats and non-wood bats.</a:t>
            </a:r>
          </a:p>
        </p:txBody>
      </p:sp>
      <p:pic>
        <p:nvPicPr>
          <p:cNvPr id="1026" name="Picture 2" descr="Why the Phillies' Carlos Santana uses so much pine tar">
            <a:extLst>
              <a:ext uri="{FF2B5EF4-FFF2-40B4-BE49-F238E27FC236}">
                <a16:creationId xmlns:a16="http://schemas.microsoft.com/office/drawing/2014/main" id="{0ECA2982-9508-485B-9B9E-2C313E0006C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51800" y="2841414"/>
            <a:ext cx="3894421" cy="259588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1DC2577A-43CF-4062-B6B1-9F03B0C56A01}"/>
              </a:ext>
            </a:extLst>
          </p:cNvPr>
          <p:cNvPicPr>
            <a:picLocks noChangeAspect="1"/>
          </p:cNvPicPr>
          <p:nvPr/>
        </p:nvPicPr>
        <p:blipFill>
          <a:blip r:embed="rId3"/>
          <a:stretch>
            <a:fillRect/>
          </a:stretch>
        </p:blipFill>
        <p:spPr>
          <a:xfrm>
            <a:off x="426866" y="2524641"/>
            <a:ext cx="2448267" cy="3229426"/>
          </a:xfrm>
          <a:prstGeom prst="rect">
            <a:avLst/>
          </a:prstGeom>
        </p:spPr>
      </p:pic>
    </p:spTree>
    <p:extLst>
      <p:ext uri="{BB962C8B-B14F-4D97-AF65-F5344CB8AC3E}">
        <p14:creationId xmlns:p14="http://schemas.microsoft.com/office/powerpoint/2010/main" val="33451324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2025 Rules change – </a:t>
            </a:r>
            <a:br>
              <a:rPr lang="en-US" dirty="0"/>
            </a:br>
            <a:r>
              <a:rPr lang="en-US" dirty="0"/>
              <a:t>definition of forfeiture</a:t>
            </a:r>
          </a:p>
        </p:txBody>
      </p:sp>
      <p:sp>
        <p:nvSpPr>
          <p:cNvPr id="3" name="Content Placeholder 2"/>
          <p:cNvSpPr>
            <a:spLocks noGrp="1"/>
          </p:cNvSpPr>
          <p:nvPr>
            <p:ph idx="1"/>
          </p:nvPr>
        </p:nvSpPr>
        <p:spPr>
          <a:xfrm>
            <a:off x="5681785" y="2177747"/>
            <a:ext cx="5878007" cy="4286496"/>
          </a:xfrm>
          <a:ln w="38100">
            <a:solidFill>
              <a:schemeClr val="bg1"/>
            </a:solidFill>
          </a:ln>
        </p:spPr>
        <p:txBody>
          <a:bodyPr anchor="ctr">
            <a:noAutofit/>
          </a:bodyPr>
          <a:lstStyle/>
          <a:p>
            <a:pPr marL="0" indent="0">
              <a:lnSpc>
                <a:spcPct val="100000"/>
              </a:lnSpc>
              <a:spcBef>
                <a:spcPts val="200"/>
              </a:spcBef>
              <a:buNone/>
            </a:pPr>
            <a:r>
              <a:rPr lang="en-US" sz="2400" b="1" i="0" dirty="0">
                <a:solidFill>
                  <a:schemeClr val="bg1"/>
                </a:solidFill>
                <a:effectLst/>
                <a:latin typeface="open_sansregular"/>
              </a:rPr>
              <a:t>Modified the definition of forfeiture (4-4-1c)</a:t>
            </a:r>
            <a:r>
              <a:rPr lang="en-US" sz="2400" b="0" i="0" dirty="0">
                <a:solidFill>
                  <a:schemeClr val="bg1"/>
                </a:solidFill>
                <a:effectLst/>
                <a:latin typeface="open_sansregular"/>
              </a:rPr>
              <a:t> – There are seven criteria for forfeiture. This modification of the subsection “c” is the result when a coach, player or team personnel does not conform to the instructions of the umpire. An ejection is a serious violation of sportsmanship and game decorum. To aggravate the violation with a game forfeiture is egregious and contrary to the basic premise of education-based athletics.</a:t>
            </a:r>
            <a:endParaRPr lang="en-US" sz="2400" b="1" dirty="0">
              <a:solidFill>
                <a:schemeClr val="bg1"/>
              </a:solidFill>
            </a:endParaRPr>
          </a:p>
        </p:txBody>
      </p:sp>
      <p:pic>
        <p:nvPicPr>
          <p:cNvPr id="2052" name="Picture 4" descr="Pohl ejected after disputed HBP | 05/30/2022 | Lugnuts">
            <a:extLst>
              <a:ext uri="{FF2B5EF4-FFF2-40B4-BE49-F238E27FC236}">
                <a16:creationId xmlns:a16="http://schemas.microsoft.com/office/drawing/2014/main" id="{29BC0ACD-5F18-4E69-852F-D5489B42688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02919" y="2009594"/>
            <a:ext cx="3724681" cy="209513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J.P. Crawford, Scott Servais ejected as frustrated Mariners fall 8-0 in  Cleveland | The Seattle Times">
            <a:extLst>
              <a:ext uri="{FF2B5EF4-FFF2-40B4-BE49-F238E27FC236}">
                <a16:creationId xmlns:a16="http://schemas.microsoft.com/office/drawing/2014/main" id="{1F17F6AC-FA2B-41B7-AD8A-43D7B0F56BB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02919" y="4177062"/>
            <a:ext cx="3724681" cy="2483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12847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Points of emphasis – </a:t>
            </a:r>
            <a:br>
              <a:rPr lang="en-US" dirty="0"/>
            </a:br>
            <a:r>
              <a:rPr lang="en-US" sz="3600" dirty="0"/>
              <a:t>Use of Authenticated Mark Program Balls</a:t>
            </a:r>
          </a:p>
        </p:txBody>
      </p:sp>
      <p:sp>
        <p:nvSpPr>
          <p:cNvPr id="3" name="Content Placeholder 2"/>
          <p:cNvSpPr>
            <a:spLocks noGrp="1"/>
          </p:cNvSpPr>
          <p:nvPr>
            <p:ph idx="1"/>
          </p:nvPr>
        </p:nvSpPr>
        <p:spPr>
          <a:xfrm>
            <a:off x="1202919" y="2061555"/>
            <a:ext cx="6010681" cy="4512269"/>
          </a:xfrm>
          <a:ln w="38100">
            <a:solidFill>
              <a:schemeClr val="bg1"/>
            </a:solidFill>
          </a:ln>
        </p:spPr>
        <p:txBody>
          <a:bodyPr anchor="ctr">
            <a:normAutofit/>
          </a:bodyPr>
          <a:lstStyle/>
          <a:p>
            <a:pPr marL="0" indent="0" algn="l">
              <a:buNone/>
            </a:pPr>
            <a:r>
              <a:rPr lang="en-US" sz="2400" b="0" i="0" dirty="0">
                <a:solidFill>
                  <a:schemeClr val="bg1"/>
                </a:solidFill>
                <a:effectLst/>
                <a:latin typeface="open_sansregular"/>
              </a:rPr>
              <a:t>The use of baseballs that have the Authenticated Mark printed on them proves that the conforming equipment is essential to the integrity of contests played under the NFHS rules. This program helps to promote a level playing field by ensuring consistency in the equipment being used. Using baseballs that hold the Authenticating Mark allows for the development of more sophisticated standards in balls and clearly communicates to administrators, coaches and officials that these standards are being met.</a:t>
            </a:r>
          </a:p>
        </p:txBody>
      </p:sp>
      <p:pic>
        <p:nvPicPr>
          <p:cNvPr id="3076" name="Picture 4">
            <a:extLst>
              <a:ext uri="{FF2B5EF4-FFF2-40B4-BE49-F238E27FC236}">
                <a16:creationId xmlns:a16="http://schemas.microsoft.com/office/drawing/2014/main" id="{67130821-6515-4738-82DE-A8B1D7F9920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21817" y="2061555"/>
            <a:ext cx="3861921" cy="257461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EC5CC36F-2971-4099-9EFB-99DEC5BAAA9D}"/>
              </a:ext>
            </a:extLst>
          </p:cNvPr>
          <p:cNvSpPr txBox="1"/>
          <p:nvPr/>
        </p:nvSpPr>
        <p:spPr>
          <a:xfrm>
            <a:off x="7523747" y="4937716"/>
            <a:ext cx="4266085" cy="1631216"/>
          </a:xfrm>
          <a:prstGeom prst="rect">
            <a:avLst/>
          </a:prstGeom>
          <a:noFill/>
          <a:ln w="38100">
            <a:solidFill>
              <a:schemeClr val="bg1"/>
            </a:solidFill>
          </a:ln>
        </p:spPr>
        <p:txBody>
          <a:bodyPr wrap="square" rtlCol="0">
            <a:spAutoFit/>
          </a:bodyPr>
          <a:lstStyle/>
          <a:p>
            <a:pPr algn="ctr"/>
            <a:r>
              <a:rPr lang="en-US" sz="2000" dirty="0">
                <a:solidFill>
                  <a:schemeClr val="bg1"/>
                </a:solidFill>
                <a:latin typeface="open_sansregular"/>
              </a:rPr>
              <a:t>The MPA uses the Rawlings R100NF model for state and regional finals.  </a:t>
            </a:r>
            <a:r>
              <a:rPr lang="en-US" sz="2000" dirty="0">
                <a:solidFill>
                  <a:srgbClr val="FF0000"/>
                </a:solidFill>
                <a:latin typeface="open_sansregular"/>
              </a:rPr>
              <a:t>Any brand can be purchased by schools, so long as they have the required NOCSAE/NFHS logos.</a:t>
            </a:r>
          </a:p>
        </p:txBody>
      </p:sp>
      <p:sp>
        <p:nvSpPr>
          <p:cNvPr id="4" name="TextBox 3">
            <a:extLst>
              <a:ext uri="{FF2B5EF4-FFF2-40B4-BE49-F238E27FC236}">
                <a16:creationId xmlns:a16="http://schemas.microsoft.com/office/drawing/2014/main" id="{933D8B77-5FA2-7442-A129-B9672A20F384}"/>
              </a:ext>
            </a:extLst>
          </p:cNvPr>
          <p:cNvSpPr txBox="1"/>
          <p:nvPr/>
        </p:nvSpPr>
        <p:spPr>
          <a:xfrm>
            <a:off x="8174892" y="304499"/>
            <a:ext cx="2647200" cy="369332"/>
          </a:xfrm>
          <a:prstGeom prst="rect">
            <a:avLst/>
          </a:prstGeom>
          <a:noFill/>
        </p:spPr>
        <p:txBody>
          <a:bodyPr wrap="none" rtlCol="0">
            <a:spAutoFit/>
          </a:bodyPr>
          <a:lstStyle/>
          <a:p>
            <a:r>
              <a:rPr lang="en-US" dirty="0">
                <a:solidFill>
                  <a:srgbClr val="FF0000"/>
                </a:solidFill>
              </a:rPr>
              <a:t>Applies to JV/frosh as well</a:t>
            </a:r>
          </a:p>
        </p:txBody>
      </p:sp>
      <p:sp>
        <p:nvSpPr>
          <p:cNvPr id="5" name="TextBox 4">
            <a:extLst>
              <a:ext uri="{FF2B5EF4-FFF2-40B4-BE49-F238E27FC236}">
                <a16:creationId xmlns:a16="http://schemas.microsoft.com/office/drawing/2014/main" id="{9AC4CDF3-68C7-4867-C015-A23222AF5A19}"/>
              </a:ext>
            </a:extLst>
          </p:cNvPr>
          <p:cNvSpPr txBox="1"/>
          <p:nvPr/>
        </p:nvSpPr>
        <p:spPr>
          <a:xfrm>
            <a:off x="8329177" y="639939"/>
            <a:ext cx="976549" cy="369332"/>
          </a:xfrm>
          <a:prstGeom prst="rect">
            <a:avLst/>
          </a:prstGeom>
          <a:noFill/>
        </p:spPr>
        <p:txBody>
          <a:bodyPr wrap="none" rtlCol="0">
            <a:spAutoFit/>
          </a:bodyPr>
          <a:lstStyle/>
          <a:p>
            <a:r>
              <a:rPr lang="en-US" dirty="0">
                <a:solidFill>
                  <a:srgbClr val="FF0000"/>
                </a:solidFill>
              </a:rPr>
              <a:t>What if?</a:t>
            </a:r>
          </a:p>
        </p:txBody>
      </p:sp>
    </p:spTree>
    <p:extLst>
      <p:ext uri="{BB962C8B-B14F-4D97-AF65-F5344CB8AC3E}">
        <p14:creationId xmlns:p14="http://schemas.microsoft.com/office/powerpoint/2010/main" val="965682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Points of emphasis – </a:t>
            </a:r>
            <a:br>
              <a:rPr lang="en-US" dirty="0"/>
            </a:br>
            <a:r>
              <a:rPr lang="en-US" dirty="0"/>
              <a:t>Pitching positions</a:t>
            </a:r>
          </a:p>
        </p:txBody>
      </p:sp>
      <p:sp>
        <p:nvSpPr>
          <p:cNvPr id="3" name="Content Placeholder 2"/>
          <p:cNvSpPr>
            <a:spLocks noGrp="1"/>
          </p:cNvSpPr>
          <p:nvPr>
            <p:ph idx="1"/>
          </p:nvPr>
        </p:nvSpPr>
        <p:spPr>
          <a:xfrm>
            <a:off x="1202919" y="2207333"/>
            <a:ext cx="5341814" cy="4220712"/>
          </a:xfrm>
          <a:ln w="38100">
            <a:solidFill>
              <a:schemeClr val="bg1"/>
            </a:solidFill>
          </a:ln>
        </p:spPr>
        <p:txBody>
          <a:bodyPr anchor="ctr">
            <a:normAutofit/>
          </a:bodyPr>
          <a:lstStyle/>
          <a:p>
            <a:pPr marL="0" indent="0" algn="l">
              <a:buNone/>
            </a:pPr>
            <a:r>
              <a:rPr lang="en-US" sz="2000" b="0" i="0" dirty="0">
                <a:solidFill>
                  <a:schemeClr val="bg1"/>
                </a:solidFill>
                <a:effectLst/>
                <a:latin typeface="open_sansregular"/>
              </a:rPr>
              <a:t>The premise of the pitching positions is very basic, it has evolved over the years to stay current with existing teaching styles and the increasing skill levels of high school age students. It is one of the most talked about and modified rules in the history of NFHS rules writing. We should always be cautious and concerned that the reasons to change the rule is never associated to the whims or trends of other levels of baseball. </a:t>
            </a:r>
          </a:p>
          <a:p>
            <a:pPr marL="0" indent="0" algn="l">
              <a:buNone/>
            </a:pPr>
            <a:r>
              <a:rPr lang="en-US" sz="2000" b="0" i="0" dirty="0">
                <a:solidFill>
                  <a:schemeClr val="bg1"/>
                </a:solidFill>
                <a:effectLst/>
                <a:latin typeface="open_sansregular"/>
              </a:rPr>
              <a:t>Pitchers are required to use one of two positions: the wind-up or the set. It is important that umpires, coaches, and players know what position the pitcher is using so they know which part of Rule 6 is in play.  </a:t>
            </a:r>
          </a:p>
        </p:txBody>
      </p:sp>
      <p:sp>
        <p:nvSpPr>
          <p:cNvPr id="6" name="TextBox 5">
            <a:extLst>
              <a:ext uri="{FF2B5EF4-FFF2-40B4-BE49-F238E27FC236}">
                <a16:creationId xmlns:a16="http://schemas.microsoft.com/office/drawing/2014/main" id="{EC5CC36F-2971-4099-9EFB-99DEC5BAAA9D}"/>
              </a:ext>
            </a:extLst>
          </p:cNvPr>
          <p:cNvSpPr txBox="1"/>
          <p:nvPr/>
        </p:nvSpPr>
        <p:spPr>
          <a:xfrm>
            <a:off x="6955366" y="2609529"/>
            <a:ext cx="4770968" cy="3416320"/>
          </a:xfrm>
          <a:prstGeom prst="rect">
            <a:avLst/>
          </a:prstGeom>
          <a:noFill/>
          <a:ln w="38100">
            <a:solidFill>
              <a:schemeClr val="bg1"/>
            </a:solidFill>
          </a:ln>
        </p:spPr>
        <p:txBody>
          <a:bodyPr wrap="square" rtlCol="0">
            <a:spAutoFit/>
          </a:bodyPr>
          <a:lstStyle/>
          <a:p>
            <a:pPr marL="0" indent="0" algn="l">
              <a:buNone/>
            </a:pPr>
            <a:r>
              <a:rPr lang="en-US" sz="1800" i="0" dirty="0">
                <a:solidFill>
                  <a:schemeClr val="bg1"/>
                </a:solidFill>
                <a:effectLst/>
                <a:latin typeface="open_sansregular"/>
              </a:rPr>
              <a:t>The position of the pivot foot determines which of the pitching positions is being used. </a:t>
            </a:r>
          </a:p>
          <a:p>
            <a:pPr marL="0" indent="0" algn="l">
              <a:buNone/>
            </a:pPr>
            <a:endParaRPr lang="en-US" dirty="0">
              <a:solidFill>
                <a:schemeClr val="bg1"/>
              </a:solidFill>
              <a:latin typeface="open_sansregular"/>
            </a:endParaRPr>
          </a:p>
          <a:p>
            <a:pPr marL="285750" indent="-285750" algn="l">
              <a:buFont typeface="Arial" panose="020B0604020202020204" pitchFamily="34" charset="0"/>
              <a:buChar char="•"/>
            </a:pPr>
            <a:r>
              <a:rPr lang="en-US" sz="1800" i="0" dirty="0">
                <a:solidFill>
                  <a:schemeClr val="bg1"/>
                </a:solidFill>
                <a:effectLst/>
                <a:latin typeface="open_sansregular"/>
              </a:rPr>
              <a:t>In the wind-up position, the pitcher’s pivot foot is in contact with the pitcher’s plate and is not parallel to it. They may only deliver a pitch or step backward off the pitcher’s plate with the pivot first. </a:t>
            </a:r>
          </a:p>
          <a:p>
            <a:pPr marL="285750" indent="-285750" algn="l">
              <a:buFont typeface="Arial" panose="020B0604020202020204" pitchFamily="34" charset="0"/>
              <a:buChar char="•"/>
            </a:pPr>
            <a:endParaRPr lang="en-US" dirty="0">
              <a:solidFill>
                <a:schemeClr val="bg1"/>
              </a:solidFill>
              <a:latin typeface="open_sansregular"/>
            </a:endParaRPr>
          </a:p>
          <a:p>
            <a:pPr marL="285750" indent="-285750" algn="l">
              <a:buFont typeface="Arial" panose="020B0604020202020204" pitchFamily="34" charset="0"/>
              <a:buChar char="•"/>
            </a:pPr>
            <a:r>
              <a:rPr lang="en-US" sz="1800" i="0" dirty="0">
                <a:solidFill>
                  <a:schemeClr val="bg1"/>
                </a:solidFill>
                <a:effectLst/>
                <a:latin typeface="open_sansregular"/>
              </a:rPr>
              <a:t>In the set position, the pivot foot is in contact with or directly in front of and parallel to the pitcher’s plate.</a:t>
            </a:r>
          </a:p>
        </p:txBody>
      </p:sp>
      <p:sp>
        <p:nvSpPr>
          <p:cNvPr id="4" name="TextBox 3">
            <a:extLst>
              <a:ext uri="{FF2B5EF4-FFF2-40B4-BE49-F238E27FC236}">
                <a16:creationId xmlns:a16="http://schemas.microsoft.com/office/drawing/2014/main" id="{E52826BC-7081-3021-FDEE-EDA7AE584724}"/>
              </a:ext>
            </a:extLst>
          </p:cNvPr>
          <p:cNvSpPr txBox="1"/>
          <p:nvPr/>
        </p:nvSpPr>
        <p:spPr>
          <a:xfrm>
            <a:off x="8831385" y="4712376"/>
            <a:ext cx="2670924" cy="369332"/>
          </a:xfrm>
          <a:prstGeom prst="rect">
            <a:avLst/>
          </a:prstGeom>
          <a:noFill/>
        </p:spPr>
        <p:txBody>
          <a:bodyPr wrap="none" rtlCol="0">
            <a:spAutoFit/>
          </a:bodyPr>
          <a:lstStyle/>
          <a:p>
            <a:r>
              <a:rPr lang="en-US" dirty="0">
                <a:solidFill>
                  <a:srgbClr val="FF0000"/>
                </a:solidFill>
              </a:rPr>
              <a:t>And does not have to stop</a:t>
            </a:r>
          </a:p>
        </p:txBody>
      </p:sp>
      <p:sp>
        <p:nvSpPr>
          <p:cNvPr id="5" name="TextBox 4">
            <a:extLst>
              <a:ext uri="{FF2B5EF4-FFF2-40B4-BE49-F238E27FC236}">
                <a16:creationId xmlns:a16="http://schemas.microsoft.com/office/drawing/2014/main" id="{6D19452A-29E6-50B4-C710-C39CA9A671F1}"/>
              </a:ext>
            </a:extLst>
          </p:cNvPr>
          <p:cNvSpPr txBox="1"/>
          <p:nvPr/>
        </p:nvSpPr>
        <p:spPr>
          <a:xfrm>
            <a:off x="8944708" y="5583791"/>
            <a:ext cx="2299027" cy="369332"/>
          </a:xfrm>
          <a:prstGeom prst="rect">
            <a:avLst/>
          </a:prstGeom>
          <a:noFill/>
        </p:spPr>
        <p:txBody>
          <a:bodyPr wrap="none" rtlCol="0">
            <a:spAutoFit/>
          </a:bodyPr>
          <a:lstStyle/>
          <a:p>
            <a:r>
              <a:rPr lang="en-US" dirty="0">
                <a:solidFill>
                  <a:srgbClr val="FF0000"/>
                </a:solidFill>
              </a:rPr>
              <a:t>And does have to stop</a:t>
            </a:r>
          </a:p>
        </p:txBody>
      </p:sp>
    </p:spTree>
    <p:extLst>
      <p:ext uri="{BB962C8B-B14F-4D97-AF65-F5344CB8AC3E}">
        <p14:creationId xmlns:p14="http://schemas.microsoft.com/office/powerpoint/2010/main" val="502159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2918" y="284176"/>
            <a:ext cx="10026555" cy="1508760"/>
          </a:xfrm>
        </p:spPr>
        <p:txBody>
          <a:bodyPr/>
          <a:lstStyle/>
          <a:p>
            <a:r>
              <a:rPr lang="en-US" dirty="0"/>
              <a:t>Legal windup position</a:t>
            </a:r>
          </a:p>
        </p:txBody>
      </p:sp>
      <p:pic>
        <p:nvPicPr>
          <p:cNvPr id="7" name="Content Placeholder 6"/>
          <p:cNvPicPr>
            <a:picLocks noGrp="1" noChangeAspect="1"/>
          </p:cNvPicPr>
          <p:nvPr>
            <p:ph idx="1"/>
          </p:nvPr>
        </p:nvPicPr>
        <p:blipFill>
          <a:blip r:embed="rId2"/>
          <a:stretch>
            <a:fillRect/>
          </a:stretch>
        </p:blipFill>
        <p:spPr>
          <a:xfrm>
            <a:off x="1202918" y="2021618"/>
            <a:ext cx="4239217" cy="4020111"/>
          </a:xfrm>
          <a:prstGeom prst="rect">
            <a:avLst/>
          </a:prstGeom>
          <a:ln w="38100">
            <a:solidFill>
              <a:schemeClr val="bg1"/>
            </a:solidFill>
          </a:ln>
        </p:spPr>
      </p:pic>
      <p:pic>
        <p:nvPicPr>
          <p:cNvPr id="8" name="Picture 7"/>
          <p:cNvPicPr>
            <a:picLocks noChangeAspect="1"/>
          </p:cNvPicPr>
          <p:nvPr/>
        </p:nvPicPr>
        <p:blipFill>
          <a:blip r:embed="rId3"/>
          <a:stretch>
            <a:fillRect/>
          </a:stretch>
        </p:blipFill>
        <p:spPr>
          <a:xfrm>
            <a:off x="5698778" y="2458341"/>
            <a:ext cx="5530695" cy="3169375"/>
          </a:xfrm>
          <a:prstGeom prst="rect">
            <a:avLst/>
          </a:prstGeom>
          <a:ln w="38100">
            <a:solidFill>
              <a:schemeClr val="bg1"/>
            </a:solidFill>
          </a:ln>
        </p:spPr>
      </p:pic>
    </p:spTree>
    <p:extLst>
      <p:ext uri="{BB962C8B-B14F-4D97-AF65-F5344CB8AC3E}">
        <p14:creationId xmlns:p14="http://schemas.microsoft.com/office/powerpoint/2010/main" val="2753139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2918" y="284176"/>
            <a:ext cx="10026555" cy="1508760"/>
          </a:xfrm>
        </p:spPr>
        <p:txBody>
          <a:bodyPr/>
          <a:lstStyle/>
          <a:p>
            <a:r>
              <a:rPr lang="en-US" dirty="0"/>
              <a:t>Legal set position</a:t>
            </a:r>
          </a:p>
        </p:txBody>
      </p:sp>
      <p:pic>
        <p:nvPicPr>
          <p:cNvPr id="3" name="Picture 2"/>
          <p:cNvPicPr>
            <a:picLocks noChangeAspect="1"/>
          </p:cNvPicPr>
          <p:nvPr/>
        </p:nvPicPr>
        <p:blipFill>
          <a:blip r:embed="rId2"/>
          <a:stretch>
            <a:fillRect/>
          </a:stretch>
        </p:blipFill>
        <p:spPr>
          <a:xfrm>
            <a:off x="1202918" y="1956762"/>
            <a:ext cx="4353533" cy="4172532"/>
          </a:xfrm>
          <a:prstGeom prst="rect">
            <a:avLst/>
          </a:prstGeom>
          <a:ln w="38100">
            <a:solidFill>
              <a:schemeClr val="bg1"/>
            </a:solidFill>
          </a:ln>
        </p:spPr>
      </p:pic>
      <p:sp>
        <p:nvSpPr>
          <p:cNvPr id="5" name="AutoShape 2" descr="Photo Bill Stanton:  Checkswing.co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4" descr="Photo Bill Stanton:  Checkswing.com"/>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 name="Picture 8"/>
          <p:cNvPicPr>
            <a:picLocks noChangeAspect="1"/>
          </p:cNvPicPr>
          <p:nvPr/>
        </p:nvPicPr>
        <p:blipFill>
          <a:blip r:embed="rId3"/>
          <a:stretch>
            <a:fillRect/>
          </a:stretch>
        </p:blipFill>
        <p:spPr>
          <a:xfrm>
            <a:off x="6333399" y="2382118"/>
            <a:ext cx="4896074" cy="3321820"/>
          </a:xfrm>
          <a:prstGeom prst="rect">
            <a:avLst/>
          </a:prstGeom>
          <a:ln w="38100">
            <a:solidFill>
              <a:schemeClr val="bg1"/>
            </a:solidFill>
          </a:ln>
        </p:spPr>
      </p:pic>
    </p:spTree>
    <p:extLst>
      <p:ext uri="{BB962C8B-B14F-4D97-AF65-F5344CB8AC3E}">
        <p14:creationId xmlns:p14="http://schemas.microsoft.com/office/powerpoint/2010/main" val="30209472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Points of emphasis – </a:t>
            </a:r>
            <a:br>
              <a:rPr lang="en-US" dirty="0"/>
            </a:br>
            <a:r>
              <a:rPr lang="en-US" sz="3600" dirty="0"/>
              <a:t>bench decorum</a:t>
            </a:r>
          </a:p>
        </p:txBody>
      </p:sp>
      <p:sp>
        <p:nvSpPr>
          <p:cNvPr id="3" name="Content Placeholder 2"/>
          <p:cNvSpPr>
            <a:spLocks noGrp="1"/>
          </p:cNvSpPr>
          <p:nvPr>
            <p:ph idx="1"/>
          </p:nvPr>
        </p:nvSpPr>
        <p:spPr>
          <a:xfrm>
            <a:off x="1202919" y="2061555"/>
            <a:ext cx="3946597" cy="4512269"/>
          </a:xfrm>
          <a:ln w="38100">
            <a:solidFill>
              <a:schemeClr val="bg1"/>
            </a:solidFill>
          </a:ln>
        </p:spPr>
        <p:txBody>
          <a:bodyPr anchor="ctr">
            <a:normAutofit lnSpcReduction="10000"/>
          </a:bodyPr>
          <a:lstStyle/>
          <a:p>
            <a:pPr marL="0" indent="0" algn="ctr">
              <a:buNone/>
            </a:pPr>
            <a:r>
              <a:rPr lang="en-US" sz="2400" b="0" i="0" dirty="0">
                <a:solidFill>
                  <a:schemeClr val="bg1"/>
                </a:solidFill>
                <a:effectLst/>
                <a:latin typeface="open_sansregular"/>
              </a:rPr>
              <a:t>Sportsmanship, or good sporting behavior, is about treating one another with respect and exhibiting appropriate behavior. It is about being fair, honest and caring. When these types of appropriate behavior occur, competitive play is more enjoyable for everyone. Coaches set the tone at athletic contests with their display of sportsmanship and respect.  </a:t>
            </a:r>
          </a:p>
        </p:txBody>
      </p:sp>
      <p:pic>
        <p:nvPicPr>
          <p:cNvPr id="4098" name="Picture 2" descr="Marshwood, Spaulding ADs remind high school fans about sportsmanship">
            <a:extLst>
              <a:ext uri="{FF2B5EF4-FFF2-40B4-BE49-F238E27FC236}">
                <a16:creationId xmlns:a16="http://schemas.microsoft.com/office/drawing/2014/main" id="{1F5A368F-3A82-4BF4-BED2-82B6845F1F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51621" y="2061555"/>
            <a:ext cx="5471441" cy="302587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DBF87201-DB8A-40EC-B987-1DDBFF36B0E8}"/>
              </a:ext>
            </a:extLst>
          </p:cNvPr>
          <p:cNvSpPr txBox="1"/>
          <p:nvPr/>
        </p:nvSpPr>
        <p:spPr>
          <a:xfrm>
            <a:off x="5599778" y="5250385"/>
            <a:ext cx="6096000" cy="1323439"/>
          </a:xfrm>
          <a:prstGeom prst="rect">
            <a:avLst/>
          </a:prstGeom>
          <a:noFill/>
          <a:ln w="38100">
            <a:solidFill>
              <a:schemeClr val="bg1"/>
            </a:solidFill>
          </a:ln>
        </p:spPr>
        <p:txBody>
          <a:bodyPr wrap="square">
            <a:spAutoFit/>
          </a:bodyPr>
          <a:lstStyle/>
          <a:p>
            <a:pPr algn="ctr"/>
            <a:r>
              <a:rPr lang="en-US" sz="2000" b="0" i="0" dirty="0">
                <a:solidFill>
                  <a:schemeClr val="bg1"/>
                </a:solidFill>
                <a:effectLst/>
                <a:latin typeface="open_sansregular"/>
              </a:rPr>
              <a:t>If these individuals act in a sportsmanlike manner, and they manage the students in their dugout/bench area, their behavior sets a positive tone for players, spectators and others. </a:t>
            </a:r>
            <a:endParaRPr lang="en-US" sz="2000" dirty="0"/>
          </a:p>
        </p:txBody>
      </p:sp>
      <p:sp>
        <p:nvSpPr>
          <p:cNvPr id="4" name="TextBox 3">
            <a:extLst>
              <a:ext uri="{FF2B5EF4-FFF2-40B4-BE49-F238E27FC236}">
                <a16:creationId xmlns:a16="http://schemas.microsoft.com/office/drawing/2014/main" id="{2D37E919-D041-B155-7BEA-45B260290311}"/>
              </a:ext>
            </a:extLst>
          </p:cNvPr>
          <p:cNvSpPr txBox="1"/>
          <p:nvPr/>
        </p:nvSpPr>
        <p:spPr>
          <a:xfrm>
            <a:off x="161930" y="1742580"/>
            <a:ext cx="3940822" cy="369332"/>
          </a:xfrm>
          <a:prstGeom prst="rect">
            <a:avLst/>
          </a:prstGeom>
          <a:noFill/>
        </p:spPr>
        <p:txBody>
          <a:bodyPr wrap="none" rtlCol="0">
            <a:spAutoFit/>
          </a:bodyPr>
          <a:lstStyle/>
          <a:p>
            <a:r>
              <a:rPr lang="en-US" dirty="0"/>
              <a:t>umpire classroom 2025 points 0:54-8:15</a:t>
            </a:r>
          </a:p>
        </p:txBody>
      </p:sp>
      <p:sp>
        <p:nvSpPr>
          <p:cNvPr id="5" name="TextBox 4">
            <a:extLst>
              <a:ext uri="{FF2B5EF4-FFF2-40B4-BE49-F238E27FC236}">
                <a16:creationId xmlns:a16="http://schemas.microsoft.com/office/drawing/2014/main" id="{A3AFCEE5-5BC3-C707-6D2B-7D4F09D4AA13}"/>
              </a:ext>
            </a:extLst>
          </p:cNvPr>
          <p:cNvSpPr txBox="1"/>
          <p:nvPr/>
        </p:nvSpPr>
        <p:spPr>
          <a:xfrm>
            <a:off x="5253723" y="1742580"/>
            <a:ext cx="4596451" cy="369332"/>
          </a:xfrm>
          <a:prstGeom prst="rect">
            <a:avLst/>
          </a:prstGeom>
          <a:noFill/>
        </p:spPr>
        <p:txBody>
          <a:bodyPr wrap="none" rtlCol="0">
            <a:spAutoFit/>
          </a:bodyPr>
          <a:lstStyle/>
          <a:p>
            <a:r>
              <a:rPr lang="en-US" dirty="0"/>
              <a:t>umpire classroom 2025 rule changes 1:09 -7:00</a:t>
            </a:r>
          </a:p>
        </p:txBody>
      </p:sp>
    </p:spTree>
    <p:extLst>
      <p:ext uri="{BB962C8B-B14F-4D97-AF65-F5344CB8AC3E}">
        <p14:creationId xmlns:p14="http://schemas.microsoft.com/office/powerpoint/2010/main" val="4053053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Points of emphasis – </a:t>
            </a:r>
            <a:br>
              <a:rPr lang="en-US" dirty="0"/>
            </a:br>
            <a:r>
              <a:rPr lang="en-US" sz="3600" dirty="0"/>
              <a:t>use of props</a:t>
            </a:r>
          </a:p>
        </p:txBody>
      </p:sp>
      <p:sp>
        <p:nvSpPr>
          <p:cNvPr id="3" name="Content Placeholder 2"/>
          <p:cNvSpPr>
            <a:spLocks noGrp="1"/>
          </p:cNvSpPr>
          <p:nvPr>
            <p:ph idx="1"/>
          </p:nvPr>
        </p:nvSpPr>
        <p:spPr>
          <a:xfrm>
            <a:off x="1202920" y="2061555"/>
            <a:ext cx="3453748" cy="4512269"/>
          </a:xfrm>
          <a:ln w="38100">
            <a:solidFill>
              <a:schemeClr val="bg1"/>
            </a:solidFill>
          </a:ln>
        </p:spPr>
        <p:txBody>
          <a:bodyPr anchor="ctr">
            <a:normAutofit/>
          </a:bodyPr>
          <a:lstStyle/>
          <a:p>
            <a:pPr marL="0" indent="0" algn="ctr">
              <a:buNone/>
            </a:pPr>
            <a:r>
              <a:rPr lang="en-US" sz="2000" b="0" i="0" dirty="0">
                <a:solidFill>
                  <a:schemeClr val="bg1"/>
                </a:solidFill>
                <a:effectLst/>
                <a:latin typeface="open_sansregular"/>
              </a:rPr>
              <a:t>Like Bench Decorum, there is no logical purpose to have props at an education based athletic event. They are not enhancing the educational value of the contest. In fact, they deter from any valuable lesson gained from competing. Unlike the collegiate and professional models, the use of props or any items to demean or embarrass one’s opponent is contrary to the reason the NFHS writes playing rules for high school age and skilled students.</a:t>
            </a:r>
            <a:endParaRPr lang="en-US" sz="2400" b="0" i="0" dirty="0">
              <a:solidFill>
                <a:schemeClr val="bg1"/>
              </a:solidFill>
              <a:effectLst/>
              <a:latin typeface="open_sansregular"/>
            </a:endParaRPr>
          </a:p>
        </p:txBody>
      </p:sp>
      <p:sp>
        <p:nvSpPr>
          <p:cNvPr id="8" name="TextBox 7">
            <a:extLst>
              <a:ext uri="{FF2B5EF4-FFF2-40B4-BE49-F238E27FC236}">
                <a16:creationId xmlns:a16="http://schemas.microsoft.com/office/drawing/2014/main" id="{DBF87201-DB8A-40EC-B987-1DDBFF36B0E8}"/>
              </a:ext>
            </a:extLst>
          </p:cNvPr>
          <p:cNvSpPr txBox="1"/>
          <p:nvPr/>
        </p:nvSpPr>
        <p:spPr>
          <a:xfrm>
            <a:off x="4963646" y="4727165"/>
            <a:ext cx="6933937" cy="1846659"/>
          </a:xfrm>
          <a:prstGeom prst="rect">
            <a:avLst/>
          </a:prstGeom>
          <a:noFill/>
          <a:ln w="38100">
            <a:solidFill>
              <a:schemeClr val="bg1"/>
            </a:solidFill>
          </a:ln>
        </p:spPr>
        <p:txBody>
          <a:bodyPr wrap="square">
            <a:spAutoFit/>
          </a:bodyPr>
          <a:lstStyle/>
          <a:p>
            <a:r>
              <a:rPr lang="en-US" sz="2400" b="0" i="0" dirty="0">
                <a:solidFill>
                  <a:schemeClr val="bg1"/>
                </a:solidFill>
                <a:effectLst/>
                <a:latin typeface="open_sansregular"/>
              </a:rPr>
              <a:t>Game Management Guidelines </a:t>
            </a:r>
          </a:p>
          <a:p>
            <a:pPr algn="l">
              <a:buFont typeface="+mj-lt"/>
              <a:buAutoNum type="arabicPeriod"/>
            </a:pPr>
            <a:r>
              <a:rPr lang="en-US" sz="1800" b="0" i="0" dirty="0">
                <a:solidFill>
                  <a:srgbClr val="000000"/>
                </a:solidFill>
                <a:effectLst/>
                <a:latin typeface="Calibri" panose="020F0502020204030204" pitchFamily="34" charset="0"/>
              </a:rPr>
              <a:t>The Head Coach will be restricted to the dugout for the remainder of the game when a prop is brought onto the playing surface at any time. The Head Coach could be subject to further penalty if props continued to be brought onto the playing field. The use of props in the team’s dugout area is permissible.</a:t>
            </a:r>
          </a:p>
        </p:txBody>
      </p:sp>
      <p:pic>
        <p:nvPicPr>
          <p:cNvPr id="5126" name="Picture 6" descr="NCAA proposes end to celebratory props on baseball field">
            <a:extLst>
              <a:ext uri="{FF2B5EF4-FFF2-40B4-BE49-F238E27FC236}">
                <a16:creationId xmlns:a16="http://schemas.microsoft.com/office/drawing/2014/main" id="{FEB42A26-D2B7-4D6F-B90C-B848B5C4F792}"/>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35632"/>
          <a:stretch/>
        </p:blipFill>
        <p:spPr bwMode="auto">
          <a:xfrm>
            <a:off x="9115897" y="2061555"/>
            <a:ext cx="2781686" cy="2430868"/>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Oklahoma State baseball celebrates HRs with a cowboy hat, stick horse">
            <a:extLst>
              <a:ext uri="{FF2B5EF4-FFF2-40B4-BE49-F238E27FC236}">
                <a16:creationId xmlns:a16="http://schemas.microsoft.com/office/drawing/2014/main" id="{C0BD2D4D-0A26-478C-BF19-49AE8D34F0D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63646" y="2061555"/>
            <a:ext cx="3646302" cy="24308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82622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Points of emphasis – </a:t>
            </a:r>
            <a:br>
              <a:rPr lang="en-US" dirty="0"/>
            </a:br>
            <a:r>
              <a:rPr lang="en-US" sz="3600" dirty="0"/>
              <a:t>improper use of communication equipment</a:t>
            </a:r>
          </a:p>
        </p:txBody>
      </p:sp>
      <p:sp>
        <p:nvSpPr>
          <p:cNvPr id="3" name="Content Placeholder 2"/>
          <p:cNvSpPr>
            <a:spLocks noGrp="1"/>
          </p:cNvSpPr>
          <p:nvPr>
            <p:ph idx="1"/>
          </p:nvPr>
        </p:nvSpPr>
        <p:spPr>
          <a:xfrm>
            <a:off x="1202919" y="1993822"/>
            <a:ext cx="6476348" cy="4720245"/>
          </a:xfrm>
          <a:ln w="38100">
            <a:solidFill>
              <a:schemeClr val="bg1"/>
            </a:solidFill>
          </a:ln>
        </p:spPr>
        <p:txBody>
          <a:bodyPr anchor="ctr">
            <a:noAutofit/>
          </a:bodyPr>
          <a:lstStyle/>
          <a:p>
            <a:pPr marL="0" indent="0" algn="ctr">
              <a:buNone/>
            </a:pPr>
            <a:r>
              <a:rPr lang="en-US" sz="2000" b="0" i="0" dirty="0">
                <a:solidFill>
                  <a:schemeClr val="bg1"/>
                </a:solidFill>
                <a:effectLst/>
                <a:latin typeface="open_sansregular"/>
              </a:rPr>
              <a:t>Last season was the first year of allowing one-way electronic communication devices from the dugout/bench to the catcher. It permits the coach to communicate with the catcher using an electronic communication device for the purpose of calling pitches and setting up the defense. </a:t>
            </a:r>
          </a:p>
          <a:p>
            <a:pPr marL="0" indent="0" algn="ctr">
              <a:buNone/>
            </a:pPr>
            <a:r>
              <a:rPr lang="en-US" sz="2000" b="0" i="0" dirty="0">
                <a:solidFill>
                  <a:schemeClr val="bg1"/>
                </a:solidFill>
                <a:effectLst/>
                <a:latin typeface="open_sansregular"/>
              </a:rPr>
              <a:t>The device would only be able to be one-way, meaning the player cannot use an electronic device to respond or communicate back to the coach. Various technologies, ear-piece style, electronic band or a smart watch could be used giving schools several options at varying costs. </a:t>
            </a:r>
          </a:p>
          <a:p>
            <a:pPr marL="0" indent="0" algn="ctr">
              <a:buNone/>
            </a:pPr>
            <a:r>
              <a:rPr lang="en-US" sz="2000" b="0" i="0" dirty="0">
                <a:solidFill>
                  <a:schemeClr val="bg1"/>
                </a:solidFill>
                <a:effectLst/>
                <a:latin typeface="open_sansregular"/>
              </a:rPr>
              <a:t>No other player would be able to wear or use this device nor would the coach be able to communicate with any other player using electronic communication.</a:t>
            </a:r>
          </a:p>
        </p:txBody>
      </p:sp>
      <p:pic>
        <p:nvPicPr>
          <p:cNvPr id="7" name="Picture 2" descr="Coach-To-Catcher Communication | Sideline Power">
            <a:extLst>
              <a:ext uri="{FF2B5EF4-FFF2-40B4-BE49-F238E27FC236}">
                <a16:creationId xmlns:a16="http://schemas.microsoft.com/office/drawing/2014/main" id="{92F11A52-188A-47EE-9887-47707B60483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126" t="12193" b="5671"/>
          <a:stretch/>
        </p:blipFill>
        <p:spPr bwMode="auto">
          <a:xfrm>
            <a:off x="8111067" y="1993822"/>
            <a:ext cx="3468153" cy="2044778"/>
          </a:xfrm>
          <a:prstGeom prst="rect">
            <a:avLst/>
          </a:prstGeom>
          <a:noFill/>
          <a:ln w="19050">
            <a:solidFill>
              <a:schemeClr val="bg1"/>
            </a:solidFill>
          </a:ln>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EC05FD4F-D0B9-4A40-B6EF-08841AFDF15B}"/>
              </a:ext>
            </a:extLst>
          </p:cNvPr>
          <p:cNvPicPr>
            <a:picLocks noChangeAspect="1"/>
          </p:cNvPicPr>
          <p:nvPr/>
        </p:nvPicPr>
        <p:blipFill>
          <a:blip r:embed="rId3"/>
          <a:stretch>
            <a:fillRect/>
          </a:stretch>
        </p:blipFill>
        <p:spPr>
          <a:xfrm>
            <a:off x="8099874" y="4408561"/>
            <a:ext cx="3479346" cy="2305506"/>
          </a:xfrm>
          <a:prstGeom prst="rect">
            <a:avLst/>
          </a:prstGeom>
          <a:ln w="19050">
            <a:solidFill>
              <a:schemeClr val="bg1"/>
            </a:solidFill>
          </a:ln>
        </p:spPr>
      </p:pic>
    </p:spTree>
    <p:extLst>
      <p:ext uri="{BB962C8B-B14F-4D97-AF65-F5344CB8AC3E}">
        <p14:creationId xmlns:p14="http://schemas.microsoft.com/office/powerpoint/2010/main" val="24785007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Maine points of emphasis –</a:t>
            </a:r>
            <a:br>
              <a:rPr lang="en-US" dirty="0"/>
            </a:br>
            <a:r>
              <a:rPr lang="en-US" dirty="0"/>
              <a:t>eye black usage</a:t>
            </a:r>
          </a:p>
        </p:txBody>
      </p:sp>
      <p:sp>
        <p:nvSpPr>
          <p:cNvPr id="3" name="Content Placeholder 2"/>
          <p:cNvSpPr>
            <a:spLocks noGrp="1"/>
          </p:cNvSpPr>
          <p:nvPr>
            <p:ph idx="1"/>
          </p:nvPr>
        </p:nvSpPr>
        <p:spPr>
          <a:xfrm>
            <a:off x="1202918" y="2011679"/>
            <a:ext cx="5887837" cy="4472248"/>
          </a:xfrm>
          <a:ln w="38100">
            <a:solidFill>
              <a:schemeClr val="bg1"/>
            </a:solidFill>
          </a:ln>
        </p:spPr>
        <p:txBody>
          <a:bodyPr>
            <a:normAutofit lnSpcReduction="10000"/>
          </a:bodyPr>
          <a:lstStyle/>
          <a:p>
            <a:pPr>
              <a:lnSpc>
                <a:spcPct val="120000"/>
              </a:lnSpc>
              <a:spcBef>
                <a:spcPts val="0"/>
              </a:spcBef>
              <a:spcAft>
                <a:spcPts val="0"/>
              </a:spcAft>
              <a:buClr>
                <a:schemeClr val="bg2">
                  <a:lumMod val="75000"/>
                </a:schemeClr>
              </a:buClr>
            </a:pPr>
            <a:r>
              <a:rPr lang="en-US" dirty="0">
                <a:solidFill>
                  <a:schemeClr val="bg2">
                    <a:lumMod val="75000"/>
                  </a:schemeClr>
                </a:solidFill>
              </a:rPr>
              <a:t>The grease version of eye black has been repeatedly used as a face decoration.  Use of eye black is allowed, and may be applied using the following standards: </a:t>
            </a:r>
          </a:p>
          <a:p>
            <a:pPr lvl="1">
              <a:lnSpc>
                <a:spcPct val="120000"/>
              </a:lnSpc>
              <a:spcBef>
                <a:spcPts val="0"/>
              </a:spcBef>
              <a:spcAft>
                <a:spcPts val="0"/>
              </a:spcAft>
              <a:buClr>
                <a:schemeClr val="bg2">
                  <a:lumMod val="75000"/>
                </a:schemeClr>
              </a:buClr>
            </a:pPr>
            <a:r>
              <a:rPr lang="en-US" sz="2400" b="1" dirty="0">
                <a:solidFill>
                  <a:schemeClr val="bg2">
                    <a:lumMod val="75000"/>
                  </a:schemeClr>
                </a:solidFill>
              </a:rPr>
              <a:t>Eye black should be one single line, to be applied under each eye.</a:t>
            </a:r>
          </a:p>
          <a:p>
            <a:pPr lvl="1">
              <a:lnSpc>
                <a:spcPct val="120000"/>
              </a:lnSpc>
              <a:spcBef>
                <a:spcPts val="0"/>
              </a:spcBef>
              <a:spcAft>
                <a:spcPts val="0"/>
              </a:spcAft>
              <a:buClr>
                <a:schemeClr val="bg2">
                  <a:lumMod val="75000"/>
                </a:schemeClr>
              </a:buClr>
            </a:pPr>
            <a:r>
              <a:rPr lang="en-US" sz="2400" b="1" dirty="0">
                <a:solidFill>
                  <a:schemeClr val="bg2">
                    <a:lumMod val="75000"/>
                  </a:schemeClr>
                </a:solidFill>
              </a:rPr>
              <a:t>If using an adhesive strip, it shall not have any sayings or expressions written on the strip.  This includes, for example, religious verses or a uniform number in honor of a teammate.</a:t>
            </a:r>
          </a:p>
        </p:txBody>
      </p:sp>
      <p:grpSp>
        <p:nvGrpSpPr>
          <p:cNvPr id="6" name="Group 5"/>
          <p:cNvGrpSpPr/>
          <p:nvPr/>
        </p:nvGrpSpPr>
        <p:grpSpPr>
          <a:xfrm>
            <a:off x="7772399" y="2450937"/>
            <a:ext cx="3214600" cy="3512199"/>
            <a:chOff x="7772399" y="2135053"/>
            <a:chExt cx="3214600" cy="3512199"/>
          </a:xfrm>
        </p:grpSpPr>
        <p:pic>
          <p:nvPicPr>
            <p:cNvPr id="4" name="Picture 3"/>
            <p:cNvPicPr>
              <a:picLocks noChangeAspect="1"/>
            </p:cNvPicPr>
            <p:nvPr/>
          </p:nvPicPr>
          <p:blipFill>
            <a:blip r:embed="rId2"/>
            <a:stretch>
              <a:fillRect/>
            </a:stretch>
          </p:blipFill>
          <p:spPr>
            <a:xfrm>
              <a:off x="8870986" y="2135053"/>
              <a:ext cx="2116013" cy="2121063"/>
            </a:xfrm>
            <a:prstGeom prst="rect">
              <a:avLst/>
            </a:prstGeom>
          </p:spPr>
        </p:pic>
        <p:pic>
          <p:nvPicPr>
            <p:cNvPr id="5" name="Picture 4"/>
            <p:cNvPicPr>
              <a:picLocks noChangeAspect="1"/>
            </p:cNvPicPr>
            <p:nvPr/>
          </p:nvPicPr>
          <p:blipFill>
            <a:blip r:embed="rId3"/>
            <a:stretch>
              <a:fillRect/>
            </a:stretch>
          </p:blipFill>
          <p:spPr>
            <a:xfrm>
              <a:off x="7772399" y="3872960"/>
              <a:ext cx="2628579" cy="1774292"/>
            </a:xfrm>
            <a:prstGeom prst="rect">
              <a:avLst/>
            </a:prstGeom>
          </p:spPr>
        </p:pic>
      </p:grpSp>
    </p:spTree>
    <p:extLst>
      <p:ext uri="{BB962C8B-B14F-4D97-AF65-F5344CB8AC3E}">
        <p14:creationId xmlns:p14="http://schemas.microsoft.com/office/powerpoint/2010/main" val="4694785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Maine points of emphasis -responsibilities for spectator conduct</a:t>
            </a:r>
          </a:p>
        </p:txBody>
      </p:sp>
      <p:sp>
        <p:nvSpPr>
          <p:cNvPr id="3" name="Content Placeholder 2"/>
          <p:cNvSpPr>
            <a:spLocks noGrp="1"/>
          </p:cNvSpPr>
          <p:nvPr>
            <p:ph idx="1"/>
          </p:nvPr>
        </p:nvSpPr>
        <p:spPr>
          <a:xfrm>
            <a:off x="3674534" y="2028613"/>
            <a:ext cx="7933266" cy="1701310"/>
          </a:xfrm>
          <a:ln w="38100">
            <a:solidFill>
              <a:schemeClr val="bg1"/>
            </a:solidFill>
          </a:ln>
        </p:spPr>
        <p:txBody>
          <a:bodyPr anchor="ctr">
            <a:normAutofit fontScale="92500" lnSpcReduction="10000"/>
          </a:bodyPr>
          <a:lstStyle/>
          <a:p>
            <a:pPr marL="0" indent="0">
              <a:lnSpc>
                <a:spcPct val="100000"/>
              </a:lnSpc>
              <a:spcBef>
                <a:spcPts val="200"/>
              </a:spcBef>
              <a:buNone/>
            </a:pPr>
            <a:r>
              <a:rPr lang="en-US" sz="2400" b="1" i="0" dirty="0">
                <a:solidFill>
                  <a:schemeClr val="bg1"/>
                </a:solidFill>
                <a:effectLst/>
                <a:latin typeface="open_sansregular"/>
              </a:rPr>
              <a:t>Per NFHS Rule 10-2-3h </a:t>
            </a:r>
            <a:r>
              <a:rPr lang="en-US" sz="2400" b="0" i="0" dirty="0">
                <a:solidFill>
                  <a:schemeClr val="bg1"/>
                </a:solidFill>
                <a:effectLst/>
                <a:latin typeface="open_sansregular"/>
              </a:rPr>
              <a:t>— Umpires have jurisdiction over the confines of the field, players, coaches and team/bench personnel. If there are issues with spectators, it is the responsibility of game management to deal with spectators and to ensure that the facility is safe for all involved.</a:t>
            </a:r>
            <a:endParaRPr lang="en-US" sz="2400" b="1" dirty="0">
              <a:solidFill>
                <a:schemeClr val="bg1"/>
              </a:solidFill>
            </a:endParaRPr>
          </a:p>
        </p:txBody>
      </p:sp>
      <p:pic>
        <p:nvPicPr>
          <p:cNvPr id="3074" name="Picture 2" descr="Philadelphia has worst fans, survey of MLB players finds">
            <a:extLst>
              <a:ext uri="{FF2B5EF4-FFF2-40B4-BE49-F238E27FC236}">
                <a16:creationId xmlns:a16="http://schemas.microsoft.com/office/drawing/2014/main" id="{C8711767-F941-4ECA-BB25-0C4FC09CD8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2920" y="2028612"/>
            <a:ext cx="2268414" cy="170131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0B027A7-BF59-4CD5-9E63-0296B15488DC}"/>
              </a:ext>
            </a:extLst>
          </p:cNvPr>
          <p:cNvSpPr txBox="1"/>
          <p:nvPr/>
        </p:nvSpPr>
        <p:spPr>
          <a:xfrm>
            <a:off x="1202919" y="3843867"/>
            <a:ext cx="10404880" cy="2836333"/>
          </a:xfrm>
          <a:prstGeom prst="rect">
            <a:avLst/>
          </a:prstGeom>
          <a:ln w="38100">
            <a:solidFill>
              <a:schemeClr val="bg1"/>
            </a:solidFill>
          </a:ln>
        </p:spPr>
        <p:txBody>
          <a:bodyPr vert="horz" lIns="91440" tIns="45720" rIns="91440" bIns="45720" rtlCol="0" anchor="ctr">
            <a:normAutofit/>
          </a:bodyPr>
          <a:lstStyle>
            <a:lvl1pPr indent="0" defTabSz="914400">
              <a:lnSpc>
                <a:spcPct val="100000"/>
              </a:lnSpc>
              <a:spcBef>
                <a:spcPts val="200"/>
              </a:spcBef>
              <a:spcAft>
                <a:spcPts val="200"/>
              </a:spcAft>
              <a:buClr>
                <a:schemeClr val="tx1"/>
              </a:buClr>
              <a:buFont typeface="Wingdings" pitchFamily="2" charset="2"/>
              <a:buNone/>
              <a:defRPr sz="2400" b="1" i="0">
                <a:solidFill>
                  <a:schemeClr val="bg1"/>
                </a:solidFill>
                <a:effectLst/>
                <a:latin typeface="open_sansregular"/>
              </a:defRPr>
            </a:lvl1pPr>
            <a:lvl2pPr marL="411480" indent="-182880" defTabSz="914400">
              <a:lnSpc>
                <a:spcPct val="90000"/>
              </a:lnSpc>
              <a:spcBef>
                <a:spcPts val="200"/>
              </a:spcBef>
              <a:spcAft>
                <a:spcPts val="400"/>
              </a:spcAft>
              <a:buClr>
                <a:schemeClr val="tx1"/>
              </a:buClr>
              <a:buFont typeface="Wingdings" pitchFamily="2" charset="2"/>
              <a:buChar char=""/>
              <a:defRPr sz="2000"/>
            </a:lvl2pPr>
            <a:lvl3pPr marL="640080" indent="-182880" defTabSz="914400">
              <a:lnSpc>
                <a:spcPct val="90000"/>
              </a:lnSpc>
              <a:spcBef>
                <a:spcPts val="200"/>
              </a:spcBef>
              <a:spcAft>
                <a:spcPts val="400"/>
              </a:spcAft>
              <a:buClr>
                <a:schemeClr val="tx1"/>
              </a:buClr>
              <a:buFont typeface="Wingdings" pitchFamily="2" charset="2"/>
              <a:buChar char=""/>
            </a:lvl3pPr>
            <a:lvl4pPr marL="868680" indent="-182880" defTabSz="914400">
              <a:lnSpc>
                <a:spcPct val="90000"/>
              </a:lnSpc>
              <a:spcBef>
                <a:spcPts val="200"/>
              </a:spcBef>
              <a:spcAft>
                <a:spcPts val="400"/>
              </a:spcAft>
              <a:buClr>
                <a:schemeClr val="tx1"/>
              </a:buClr>
              <a:buFont typeface="Wingdings" pitchFamily="2" charset="2"/>
              <a:buChar char=""/>
              <a:defRPr sz="1600"/>
            </a:lvl4pPr>
            <a:lvl5pPr marL="1097280" indent="-182880" defTabSz="914400">
              <a:lnSpc>
                <a:spcPct val="90000"/>
              </a:lnSpc>
              <a:spcBef>
                <a:spcPts val="200"/>
              </a:spcBef>
              <a:spcAft>
                <a:spcPts val="400"/>
              </a:spcAft>
              <a:buClr>
                <a:schemeClr val="tx1"/>
              </a:buClr>
              <a:buFont typeface="Wingdings" pitchFamily="2" charset="2"/>
              <a:buChar char=""/>
              <a:defRPr sz="1600"/>
            </a:lvl5pPr>
            <a:lvl6pPr marL="1284600" indent="-228600" defTabSz="914400">
              <a:lnSpc>
                <a:spcPct val="90000"/>
              </a:lnSpc>
              <a:spcBef>
                <a:spcPts val="200"/>
              </a:spcBef>
              <a:spcAft>
                <a:spcPts val="400"/>
              </a:spcAft>
              <a:buClr>
                <a:schemeClr val="tx1"/>
              </a:buClr>
              <a:buFont typeface="Wingdings" pitchFamily="2" charset="2"/>
              <a:buChar char=""/>
              <a:defRPr sz="1600"/>
            </a:lvl6pPr>
            <a:lvl7pPr marL="1471800" indent="-228600" defTabSz="914400">
              <a:lnSpc>
                <a:spcPct val="90000"/>
              </a:lnSpc>
              <a:spcBef>
                <a:spcPts val="200"/>
              </a:spcBef>
              <a:spcAft>
                <a:spcPts val="400"/>
              </a:spcAft>
              <a:buClr>
                <a:schemeClr val="tx1"/>
              </a:buClr>
              <a:buFont typeface="Wingdings" pitchFamily="2" charset="2"/>
              <a:buChar char=""/>
              <a:defRPr sz="1600"/>
            </a:lvl7pPr>
            <a:lvl8pPr marL="1629000" indent="-228600" defTabSz="914400">
              <a:lnSpc>
                <a:spcPct val="90000"/>
              </a:lnSpc>
              <a:spcBef>
                <a:spcPts val="200"/>
              </a:spcBef>
              <a:spcAft>
                <a:spcPts val="400"/>
              </a:spcAft>
              <a:buClr>
                <a:schemeClr val="tx1"/>
              </a:buClr>
              <a:buFont typeface="Wingdings" pitchFamily="2" charset="2"/>
              <a:buChar char=""/>
              <a:defRPr sz="1600"/>
            </a:lvl8pPr>
            <a:lvl9pPr marL="1806200" indent="-228600" defTabSz="914400">
              <a:lnSpc>
                <a:spcPct val="90000"/>
              </a:lnSpc>
              <a:spcBef>
                <a:spcPts val="200"/>
              </a:spcBef>
              <a:spcAft>
                <a:spcPts val="400"/>
              </a:spcAft>
              <a:buClr>
                <a:schemeClr val="tx1"/>
              </a:buClr>
              <a:buFont typeface="Wingdings" pitchFamily="2" charset="2"/>
              <a:buChar char=""/>
              <a:defRPr sz="1600"/>
            </a:lvl9pPr>
          </a:lstStyle>
          <a:p>
            <a:r>
              <a:rPr lang="en-US" sz="1800" dirty="0"/>
              <a:t>Game Management Protocols:</a:t>
            </a:r>
          </a:p>
          <a:p>
            <a:pPr marL="342900" indent="-342900">
              <a:buClr>
                <a:schemeClr val="bg1"/>
              </a:buClr>
              <a:buFont typeface="Arial" panose="020B0604020202020204" pitchFamily="34" charset="0"/>
              <a:buChar char="•"/>
            </a:pPr>
            <a:r>
              <a:rPr lang="en-US" sz="1400" b="0" dirty="0"/>
              <a:t>Any interactions between spectators and umpires should be limited and professional in nature.  We want to have an appearance of approachability, while also maintaining focus on our game management responsibilities. </a:t>
            </a:r>
          </a:p>
          <a:p>
            <a:pPr marL="342900" indent="-342900">
              <a:buClr>
                <a:schemeClr val="bg1"/>
              </a:buClr>
              <a:buFont typeface="Arial" panose="020B0604020202020204" pitchFamily="34" charset="0"/>
              <a:buChar char="•"/>
            </a:pPr>
            <a:r>
              <a:rPr lang="en-US" sz="1400" b="0" dirty="0"/>
              <a:t>Umpires should never directly engage with spectators exhibiting inappropriate behavior.</a:t>
            </a:r>
          </a:p>
          <a:p>
            <a:pPr marL="342900" indent="-342900">
              <a:buClr>
                <a:schemeClr val="bg1"/>
              </a:buClr>
              <a:buFont typeface="Arial" panose="020B0604020202020204" pitchFamily="34" charset="0"/>
              <a:buChar char="•"/>
            </a:pPr>
            <a:r>
              <a:rPr lang="en-US" sz="1400" b="0" dirty="0"/>
              <a:t>Should spectators exhibit behavior that is inappropriate, the crew chief should request that the site supervisor/A.D. resolve the situation accordingly.  If there is no site supervisor/A.D., the head coach is the site supervisor by default.</a:t>
            </a:r>
          </a:p>
          <a:p>
            <a:pPr marL="342900" indent="-342900">
              <a:buClr>
                <a:schemeClr val="bg1"/>
              </a:buClr>
              <a:buFont typeface="Arial" panose="020B0604020202020204" pitchFamily="34" charset="0"/>
              <a:buChar char="•"/>
            </a:pPr>
            <a:r>
              <a:rPr lang="en-US" sz="1400" b="0" dirty="0"/>
              <a:t>If the behavior continues, or the behavior is so adversely severe that it should result in immediate removal, the site supervisor/A.D. shall be instructed to have the spectator(s) removed.</a:t>
            </a:r>
          </a:p>
          <a:p>
            <a:pPr marL="754380" lvl="1" indent="-342900">
              <a:buClr>
                <a:schemeClr val="bg1"/>
              </a:buClr>
              <a:buFont typeface="Arial" panose="020B0604020202020204" pitchFamily="34" charset="0"/>
              <a:buChar char="•"/>
            </a:pPr>
            <a:r>
              <a:rPr lang="en-US" sz="1400" dirty="0">
                <a:solidFill>
                  <a:schemeClr val="bg1"/>
                </a:solidFill>
                <a:latin typeface="open_sansregular"/>
              </a:rPr>
              <a:t>The game should be halted until the spectator(s) are removed and the situation resolved. </a:t>
            </a:r>
          </a:p>
          <a:p>
            <a:pPr marL="342900" indent="-342900">
              <a:buClr>
                <a:schemeClr val="bg1"/>
              </a:buClr>
              <a:buFont typeface="Arial" panose="020B0604020202020204" pitchFamily="34" charset="0"/>
              <a:buChar char="•"/>
            </a:pPr>
            <a:r>
              <a:rPr lang="en-US" sz="1400" b="0" dirty="0"/>
              <a:t>Following the conclusion of the game, a game report should be provided to your local board interpreter.</a:t>
            </a:r>
            <a:endParaRPr lang="en-US" sz="1400" b="0" dirty="0">
              <a:solidFill>
                <a:schemeClr val="bg1"/>
              </a:solidFill>
              <a:latin typeface="open_sansregular"/>
            </a:endParaRPr>
          </a:p>
        </p:txBody>
      </p:sp>
    </p:spTree>
    <p:extLst>
      <p:ext uri="{BB962C8B-B14F-4D97-AF65-F5344CB8AC3E}">
        <p14:creationId xmlns:p14="http://schemas.microsoft.com/office/powerpoint/2010/main" val="42199463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Maine points of emphasis –</a:t>
            </a:r>
            <a:br>
              <a:rPr lang="en-US" dirty="0"/>
            </a:br>
            <a:r>
              <a:rPr lang="en-US" sz="3600" dirty="0"/>
              <a:t>participant &amp; Umpire behavior expectations</a:t>
            </a:r>
          </a:p>
        </p:txBody>
      </p:sp>
      <p:sp>
        <p:nvSpPr>
          <p:cNvPr id="4" name="TextBox 3">
            <a:extLst>
              <a:ext uri="{FF2B5EF4-FFF2-40B4-BE49-F238E27FC236}">
                <a16:creationId xmlns:a16="http://schemas.microsoft.com/office/drawing/2014/main" id="{A0B027A7-BF59-4CD5-9E63-0296B15488DC}"/>
              </a:ext>
            </a:extLst>
          </p:cNvPr>
          <p:cNvSpPr txBox="1"/>
          <p:nvPr/>
        </p:nvSpPr>
        <p:spPr>
          <a:xfrm>
            <a:off x="1202919" y="2010833"/>
            <a:ext cx="5595814" cy="4754034"/>
          </a:xfrm>
          <a:prstGeom prst="rect">
            <a:avLst/>
          </a:prstGeom>
          <a:ln w="38100">
            <a:solidFill>
              <a:schemeClr val="bg1"/>
            </a:solidFill>
          </a:ln>
        </p:spPr>
        <p:txBody>
          <a:bodyPr vert="horz" lIns="91440" tIns="45720" rIns="91440" bIns="45720" rtlCol="0" anchor="ctr">
            <a:normAutofit lnSpcReduction="10000"/>
          </a:bodyPr>
          <a:lstStyle>
            <a:lvl1pPr indent="0" defTabSz="914400">
              <a:lnSpc>
                <a:spcPct val="100000"/>
              </a:lnSpc>
              <a:spcBef>
                <a:spcPts val="200"/>
              </a:spcBef>
              <a:spcAft>
                <a:spcPts val="200"/>
              </a:spcAft>
              <a:buClr>
                <a:schemeClr val="tx1"/>
              </a:buClr>
              <a:buFont typeface="Wingdings" pitchFamily="2" charset="2"/>
              <a:buNone/>
              <a:defRPr sz="2400" b="1" i="0">
                <a:solidFill>
                  <a:schemeClr val="bg1"/>
                </a:solidFill>
                <a:effectLst/>
                <a:latin typeface="open_sansregular"/>
              </a:defRPr>
            </a:lvl1pPr>
            <a:lvl2pPr marL="411480" indent="-182880" defTabSz="914400">
              <a:lnSpc>
                <a:spcPct val="90000"/>
              </a:lnSpc>
              <a:spcBef>
                <a:spcPts val="200"/>
              </a:spcBef>
              <a:spcAft>
                <a:spcPts val="400"/>
              </a:spcAft>
              <a:buClr>
                <a:schemeClr val="tx1"/>
              </a:buClr>
              <a:buFont typeface="Wingdings" pitchFamily="2" charset="2"/>
              <a:buChar char=""/>
              <a:defRPr sz="2000"/>
            </a:lvl2pPr>
            <a:lvl3pPr marL="640080" indent="-182880" defTabSz="914400">
              <a:lnSpc>
                <a:spcPct val="90000"/>
              </a:lnSpc>
              <a:spcBef>
                <a:spcPts val="200"/>
              </a:spcBef>
              <a:spcAft>
                <a:spcPts val="400"/>
              </a:spcAft>
              <a:buClr>
                <a:schemeClr val="tx1"/>
              </a:buClr>
              <a:buFont typeface="Wingdings" pitchFamily="2" charset="2"/>
              <a:buChar char=""/>
            </a:lvl3pPr>
            <a:lvl4pPr marL="868680" indent="-182880" defTabSz="914400">
              <a:lnSpc>
                <a:spcPct val="90000"/>
              </a:lnSpc>
              <a:spcBef>
                <a:spcPts val="200"/>
              </a:spcBef>
              <a:spcAft>
                <a:spcPts val="400"/>
              </a:spcAft>
              <a:buClr>
                <a:schemeClr val="tx1"/>
              </a:buClr>
              <a:buFont typeface="Wingdings" pitchFamily="2" charset="2"/>
              <a:buChar char=""/>
              <a:defRPr sz="1600"/>
            </a:lvl4pPr>
            <a:lvl5pPr marL="1097280" indent="-182880" defTabSz="914400">
              <a:lnSpc>
                <a:spcPct val="90000"/>
              </a:lnSpc>
              <a:spcBef>
                <a:spcPts val="200"/>
              </a:spcBef>
              <a:spcAft>
                <a:spcPts val="400"/>
              </a:spcAft>
              <a:buClr>
                <a:schemeClr val="tx1"/>
              </a:buClr>
              <a:buFont typeface="Wingdings" pitchFamily="2" charset="2"/>
              <a:buChar char=""/>
              <a:defRPr sz="1600"/>
            </a:lvl5pPr>
            <a:lvl6pPr marL="1284600" indent="-228600" defTabSz="914400">
              <a:lnSpc>
                <a:spcPct val="90000"/>
              </a:lnSpc>
              <a:spcBef>
                <a:spcPts val="200"/>
              </a:spcBef>
              <a:spcAft>
                <a:spcPts val="400"/>
              </a:spcAft>
              <a:buClr>
                <a:schemeClr val="tx1"/>
              </a:buClr>
              <a:buFont typeface="Wingdings" pitchFamily="2" charset="2"/>
              <a:buChar char=""/>
              <a:defRPr sz="1600"/>
            </a:lvl6pPr>
            <a:lvl7pPr marL="1471800" indent="-228600" defTabSz="914400">
              <a:lnSpc>
                <a:spcPct val="90000"/>
              </a:lnSpc>
              <a:spcBef>
                <a:spcPts val="200"/>
              </a:spcBef>
              <a:spcAft>
                <a:spcPts val="400"/>
              </a:spcAft>
              <a:buClr>
                <a:schemeClr val="tx1"/>
              </a:buClr>
              <a:buFont typeface="Wingdings" pitchFamily="2" charset="2"/>
              <a:buChar char=""/>
              <a:defRPr sz="1600"/>
            </a:lvl7pPr>
            <a:lvl8pPr marL="1629000" indent="-228600" defTabSz="914400">
              <a:lnSpc>
                <a:spcPct val="90000"/>
              </a:lnSpc>
              <a:spcBef>
                <a:spcPts val="200"/>
              </a:spcBef>
              <a:spcAft>
                <a:spcPts val="400"/>
              </a:spcAft>
              <a:buClr>
                <a:schemeClr val="tx1"/>
              </a:buClr>
              <a:buFont typeface="Wingdings" pitchFamily="2" charset="2"/>
              <a:buChar char=""/>
              <a:defRPr sz="1600"/>
            </a:lvl8pPr>
            <a:lvl9pPr marL="1806200" indent="-228600" defTabSz="914400">
              <a:lnSpc>
                <a:spcPct val="90000"/>
              </a:lnSpc>
              <a:spcBef>
                <a:spcPts val="200"/>
              </a:spcBef>
              <a:spcAft>
                <a:spcPts val="400"/>
              </a:spcAft>
              <a:buClr>
                <a:schemeClr val="tx1"/>
              </a:buClr>
              <a:buFont typeface="Wingdings" pitchFamily="2" charset="2"/>
              <a:buChar char=""/>
              <a:defRPr sz="1600"/>
            </a:lvl9pPr>
          </a:lstStyle>
          <a:p>
            <a:pPr marL="342900" indent="-342900">
              <a:buClr>
                <a:schemeClr val="bg1"/>
              </a:buClr>
              <a:buFont typeface="Arial" panose="020B0604020202020204" pitchFamily="34" charset="0"/>
              <a:buChar char="•"/>
            </a:pPr>
            <a:r>
              <a:rPr lang="en-US" sz="1600" dirty="0"/>
              <a:t>Umpires</a:t>
            </a:r>
            <a:r>
              <a:rPr lang="en-US" sz="1600" b="0" dirty="0"/>
              <a:t> have a responsibility to conduct themselves in a balanced, professional manner.  An official’s goal should be to administer the rules, manage the game and build relationships with participants that are positive and constructive.</a:t>
            </a:r>
          </a:p>
          <a:p>
            <a:pPr marL="342900" indent="-342900">
              <a:buClr>
                <a:schemeClr val="bg1"/>
              </a:buClr>
              <a:buFont typeface="Arial" panose="020B0604020202020204" pitchFamily="34" charset="0"/>
              <a:buChar char="•"/>
            </a:pPr>
            <a:r>
              <a:rPr lang="en-US" sz="1600" dirty="0"/>
              <a:t>Coaches</a:t>
            </a:r>
            <a:r>
              <a:rPr lang="en-US" sz="1600" b="0" dirty="0"/>
              <a:t> have a responsibility to role model good sportsmanship, while maintaining control of their team personnel. </a:t>
            </a:r>
          </a:p>
          <a:p>
            <a:pPr marL="754380" lvl="1" indent="-342900">
              <a:buClr>
                <a:schemeClr val="bg1"/>
              </a:buClr>
              <a:buFont typeface="Arial" panose="020B0604020202020204" pitchFamily="34" charset="0"/>
              <a:buChar char="•"/>
            </a:pPr>
            <a:r>
              <a:rPr lang="en-US" sz="1600" dirty="0">
                <a:solidFill>
                  <a:schemeClr val="bg1"/>
                </a:solidFill>
                <a:latin typeface="open_sansregular"/>
              </a:rPr>
              <a:t>If coaches do not uphold their responsibilities, use the “warn, restrict, eject” process for dealing with unsporting behavior.</a:t>
            </a:r>
          </a:p>
          <a:p>
            <a:pPr marL="754380" lvl="1" indent="-342900">
              <a:buClr>
                <a:schemeClr val="bg1"/>
              </a:buClr>
              <a:buFont typeface="Arial" panose="020B0604020202020204" pitchFamily="34" charset="0"/>
              <a:buChar char="•"/>
            </a:pPr>
            <a:r>
              <a:rPr lang="en-US" sz="1600" dirty="0">
                <a:solidFill>
                  <a:schemeClr val="bg1"/>
                </a:solidFill>
                <a:latin typeface="open_sansregular"/>
              </a:rPr>
              <a:t>Team personnel, based on the severity of unsporting behavior, can also be restricted to the dugout or ejected.</a:t>
            </a:r>
          </a:p>
          <a:p>
            <a:pPr marL="342900" indent="-342900">
              <a:buClr>
                <a:schemeClr val="bg1"/>
              </a:buClr>
              <a:buFont typeface="Arial" panose="020B0604020202020204" pitchFamily="34" charset="0"/>
              <a:buChar char="•"/>
            </a:pPr>
            <a:r>
              <a:rPr lang="en-US" sz="1600" b="0" dirty="0"/>
              <a:t>Do not hesitate to provide official warnings for bench/team personnel behavior (bench jockeying or taunting).</a:t>
            </a:r>
          </a:p>
          <a:p>
            <a:pPr marL="342900" indent="-342900">
              <a:buClr>
                <a:schemeClr val="bg1"/>
              </a:buClr>
              <a:buFont typeface="Arial" panose="020B0604020202020204" pitchFamily="34" charset="0"/>
              <a:buChar char="•"/>
            </a:pPr>
            <a:r>
              <a:rPr lang="en-US" sz="1600" b="0" dirty="0"/>
              <a:t>If a coach or team personnel are ejected from a contest, a phone call and written game report should be provided to your local board interpreter.</a:t>
            </a:r>
          </a:p>
          <a:p>
            <a:pPr marL="342900" indent="-342900">
              <a:buClr>
                <a:schemeClr val="bg1"/>
              </a:buClr>
              <a:buFont typeface="Arial" panose="020B0604020202020204" pitchFamily="34" charset="0"/>
              <a:buChar char="•"/>
            </a:pPr>
            <a:endParaRPr lang="en-US" sz="1400" b="0" dirty="0">
              <a:solidFill>
                <a:schemeClr val="bg1"/>
              </a:solidFill>
              <a:latin typeface="open_sansregular"/>
            </a:endParaRPr>
          </a:p>
        </p:txBody>
      </p:sp>
      <p:grpSp>
        <p:nvGrpSpPr>
          <p:cNvPr id="7" name="Group 6">
            <a:extLst>
              <a:ext uri="{FF2B5EF4-FFF2-40B4-BE49-F238E27FC236}">
                <a16:creationId xmlns:a16="http://schemas.microsoft.com/office/drawing/2014/main" id="{ECDE081B-DC4A-49A7-BA7A-C46647A55671}"/>
              </a:ext>
            </a:extLst>
          </p:cNvPr>
          <p:cNvGrpSpPr/>
          <p:nvPr/>
        </p:nvGrpSpPr>
        <p:grpSpPr>
          <a:xfrm>
            <a:off x="7123919" y="2334683"/>
            <a:ext cx="4670147" cy="4106334"/>
            <a:chOff x="7090053" y="2010833"/>
            <a:chExt cx="4870702" cy="4305301"/>
          </a:xfrm>
        </p:grpSpPr>
        <p:pic>
          <p:nvPicPr>
            <p:cNvPr id="7170" name="Picture 2" descr="Clemson player ejected after brief scuffle in super regional delays game  vs. Florida - Yahoo Sports">
              <a:extLst>
                <a:ext uri="{FF2B5EF4-FFF2-40B4-BE49-F238E27FC236}">
                  <a16:creationId xmlns:a16="http://schemas.microsoft.com/office/drawing/2014/main" id="{14D4CB37-B148-419C-AACE-2CACC165C39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0690"/>
            <a:stretch/>
          </p:blipFill>
          <p:spPr bwMode="auto">
            <a:xfrm>
              <a:off x="7090053" y="2010833"/>
              <a:ext cx="4339946" cy="2332372"/>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MLB suspends Joe Kelly 8 games for igniting Astros bench-clearing">
              <a:extLst>
                <a:ext uri="{FF2B5EF4-FFF2-40B4-BE49-F238E27FC236}">
                  <a16:creationId xmlns:a16="http://schemas.microsoft.com/office/drawing/2014/main" id="{BC994ABD-7434-41AC-96FA-EDC5B09D33F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70333" y="3789966"/>
              <a:ext cx="3790422" cy="252616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2482672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BC440-F7E0-45BD-945D-A314490D5DFA}"/>
              </a:ext>
            </a:extLst>
          </p:cNvPr>
          <p:cNvSpPr>
            <a:spLocks noGrp="1"/>
          </p:cNvSpPr>
          <p:nvPr>
            <p:ph type="title"/>
          </p:nvPr>
        </p:nvSpPr>
        <p:spPr/>
        <p:txBody>
          <a:bodyPr>
            <a:normAutofit/>
          </a:bodyPr>
          <a:lstStyle/>
          <a:p>
            <a:pPr algn="ctr"/>
            <a:r>
              <a:rPr lang="en-US" dirty="0"/>
              <a:t>Coach’s visits to umpire</a:t>
            </a:r>
            <a:br>
              <a:rPr lang="en-US" dirty="0"/>
            </a:br>
            <a:r>
              <a:rPr lang="en-US" sz="1800" dirty="0"/>
              <a:t>Once again all meeting with coach with base umpire will take place at the 45 foot mark on one of the foul lines</a:t>
            </a:r>
          </a:p>
        </p:txBody>
      </p:sp>
      <p:sp>
        <p:nvSpPr>
          <p:cNvPr id="4" name="TextBox 3">
            <a:extLst>
              <a:ext uri="{FF2B5EF4-FFF2-40B4-BE49-F238E27FC236}">
                <a16:creationId xmlns:a16="http://schemas.microsoft.com/office/drawing/2014/main" id="{A9169318-8F26-BF55-7268-F31D73241BB5}"/>
              </a:ext>
            </a:extLst>
          </p:cNvPr>
          <p:cNvSpPr txBox="1"/>
          <p:nvPr/>
        </p:nvSpPr>
        <p:spPr>
          <a:xfrm>
            <a:off x="778122" y="1942722"/>
            <a:ext cx="9950481" cy="369332"/>
          </a:xfrm>
          <a:prstGeom prst="rect">
            <a:avLst/>
          </a:prstGeom>
          <a:solidFill>
            <a:srgbClr val="FFFF00"/>
          </a:solidFill>
          <a:ln w="38100">
            <a:solidFill>
              <a:schemeClr val="bg1"/>
            </a:solidFill>
          </a:ln>
        </p:spPr>
        <p:txBody>
          <a:bodyPr wrap="none" rtlCol="0">
            <a:spAutoFit/>
          </a:bodyPr>
          <a:lstStyle/>
          <a:p>
            <a:r>
              <a:rPr lang="en-US" dirty="0">
                <a:solidFill>
                  <a:schemeClr val="bg1"/>
                </a:solidFill>
              </a:rPr>
              <a:t>A</a:t>
            </a:r>
            <a:r>
              <a:rPr lang="en-US" sz="1800" dirty="0">
                <a:solidFill>
                  <a:schemeClr val="bg1"/>
                </a:solidFill>
              </a:rPr>
              <a:t>ll meetings between coach and base umpire will take place at the 45-foot mark on one of the foul lines</a:t>
            </a:r>
            <a:endParaRPr lang="en-US" dirty="0">
              <a:solidFill>
                <a:schemeClr val="bg1"/>
              </a:solidFill>
            </a:endParaRPr>
          </a:p>
        </p:txBody>
      </p:sp>
      <p:sp>
        <p:nvSpPr>
          <p:cNvPr id="6" name="TextBox 5">
            <a:extLst>
              <a:ext uri="{FF2B5EF4-FFF2-40B4-BE49-F238E27FC236}">
                <a16:creationId xmlns:a16="http://schemas.microsoft.com/office/drawing/2014/main" id="{0B26F18E-3DE1-5C11-6DD6-906B827B48FC}"/>
              </a:ext>
            </a:extLst>
          </p:cNvPr>
          <p:cNvSpPr txBox="1"/>
          <p:nvPr/>
        </p:nvSpPr>
        <p:spPr>
          <a:xfrm>
            <a:off x="778122" y="6318186"/>
            <a:ext cx="9745297" cy="369332"/>
          </a:xfrm>
          <a:prstGeom prst="rect">
            <a:avLst/>
          </a:prstGeom>
          <a:solidFill>
            <a:srgbClr val="FFFF00"/>
          </a:solidFill>
          <a:ln w="38100">
            <a:solidFill>
              <a:schemeClr val="bg1"/>
            </a:solidFill>
          </a:ln>
        </p:spPr>
        <p:txBody>
          <a:bodyPr wrap="none" rtlCol="0">
            <a:spAutoFit/>
          </a:bodyPr>
          <a:lstStyle/>
          <a:p>
            <a:r>
              <a:rPr lang="en-US" dirty="0">
                <a:solidFill>
                  <a:schemeClr val="bg1"/>
                </a:solidFill>
              </a:rPr>
              <a:t>A</a:t>
            </a:r>
            <a:r>
              <a:rPr lang="en-US" sz="1800" dirty="0">
                <a:solidFill>
                  <a:schemeClr val="bg1"/>
                </a:solidFill>
              </a:rPr>
              <a:t>ll meetings between coach and plate umpire will take place near edge of dirt area </a:t>
            </a:r>
            <a:r>
              <a:rPr lang="en-US" sz="1800" dirty="0" err="1">
                <a:solidFill>
                  <a:schemeClr val="bg1"/>
                </a:solidFill>
              </a:rPr>
              <a:t>baround</a:t>
            </a:r>
            <a:r>
              <a:rPr lang="en-US" sz="1800" dirty="0">
                <a:solidFill>
                  <a:schemeClr val="bg1"/>
                </a:solidFill>
              </a:rPr>
              <a:t> the plate</a:t>
            </a:r>
            <a:endParaRPr lang="en-US" dirty="0">
              <a:solidFill>
                <a:schemeClr val="bg1"/>
              </a:solidFill>
            </a:endParaRPr>
          </a:p>
        </p:txBody>
      </p:sp>
      <p:pic>
        <p:nvPicPr>
          <p:cNvPr id="8" name="Picture 7" descr="A baseball player talking to a baseball player&#10;&#10;AI-generated content may be incorrect.">
            <a:extLst>
              <a:ext uri="{FF2B5EF4-FFF2-40B4-BE49-F238E27FC236}">
                <a16:creationId xmlns:a16="http://schemas.microsoft.com/office/drawing/2014/main" id="{BE363156-2150-6D1F-3C20-129D5BBA87DE}"/>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136706" y="2427996"/>
            <a:ext cx="2687152" cy="3659101"/>
          </a:xfrm>
          <a:prstGeom prst="rect">
            <a:avLst/>
          </a:prstGeom>
        </p:spPr>
      </p:pic>
      <p:sp>
        <p:nvSpPr>
          <p:cNvPr id="9" name="TextBox 8">
            <a:extLst>
              <a:ext uri="{FF2B5EF4-FFF2-40B4-BE49-F238E27FC236}">
                <a16:creationId xmlns:a16="http://schemas.microsoft.com/office/drawing/2014/main" id="{D9A4ED07-89C6-8AD4-625A-7629AD99F290}"/>
              </a:ext>
            </a:extLst>
          </p:cNvPr>
          <p:cNvSpPr txBox="1"/>
          <p:nvPr/>
        </p:nvSpPr>
        <p:spPr>
          <a:xfrm>
            <a:off x="1136706" y="6194768"/>
            <a:ext cx="2398429" cy="369332"/>
          </a:xfrm>
          <a:prstGeom prst="rect">
            <a:avLst/>
          </a:prstGeom>
          <a:noFill/>
        </p:spPr>
        <p:txBody>
          <a:bodyPr wrap="square" rtlCol="0">
            <a:spAutoFit/>
          </a:bodyPr>
          <a:lstStyle/>
          <a:p>
            <a:r>
              <a:rPr lang="en-US" sz="900">
                <a:hlinkClick r:id="rId3" tooltip="https://www.flickr.com/photos/gilbertbernal/20444478588"/>
              </a:rPr>
              <a:t>This Photo</a:t>
            </a:r>
            <a:r>
              <a:rPr lang="en-US" sz="900"/>
              <a:t> by Unknown Author is licensed under </a:t>
            </a:r>
            <a:r>
              <a:rPr lang="en-US" sz="900">
                <a:hlinkClick r:id="rId4" tooltip="https://creativecommons.org/licenses/by-nc/3.0/"/>
              </a:rPr>
              <a:t>CC BY-NC</a:t>
            </a:r>
            <a:endParaRPr lang="en-US" sz="900"/>
          </a:p>
        </p:txBody>
      </p:sp>
      <p:pic>
        <p:nvPicPr>
          <p:cNvPr id="11" name="Picture 10" descr="A baseball umpire talking to a baseball player&#10;&#10;AI-generated content may be incorrect.">
            <a:extLst>
              <a:ext uri="{FF2B5EF4-FFF2-40B4-BE49-F238E27FC236}">
                <a16:creationId xmlns:a16="http://schemas.microsoft.com/office/drawing/2014/main" id="{16FF4F19-D57F-AF44-216C-12B873620D9C}"/>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6588061" y="2649112"/>
            <a:ext cx="4262275" cy="3040423"/>
          </a:xfrm>
          <a:prstGeom prst="rect">
            <a:avLst/>
          </a:prstGeom>
        </p:spPr>
      </p:pic>
    </p:spTree>
    <p:extLst>
      <p:ext uri="{BB962C8B-B14F-4D97-AF65-F5344CB8AC3E}">
        <p14:creationId xmlns:p14="http://schemas.microsoft.com/office/powerpoint/2010/main" val="20721209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500" y="284176"/>
            <a:ext cx="11478986" cy="1508760"/>
          </a:xfrm>
        </p:spPr>
        <p:txBody>
          <a:bodyPr/>
          <a:lstStyle/>
          <a:p>
            <a:r>
              <a:rPr lang="en-US" dirty="0"/>
              <a:t>2024 Rules change – Wearing of wristbands</a:t>
            </a:r>
          </a:p>
        </p:txBody>
      </p:sp>
      <p:sp>
        <p:nvSpPr>
          <p:cNvPr id="3" name="Content Placeholder 2"/>
          <p:cNvSpPr>
            <a:spLocks noGrp="1"/>
          </p:cNvSpPr>
          <p:nvPr>
            <p:ph idx="1"/>
          </p:nvPr>
        </p:nvSpPr>
        <p:spPr>
          <a:xfrm>
            <a:off x="1202919" y="2108438"/>
            <a:ext cx="5202240" cy="4347410"/>
          </a:xfrm>
        </p:spPr>
        <p:txBody>
          <a:bodyPr anchor="ctr">
            <a:normAutofit/>
          </a:bodyPr>
          <a:lstStyle/>
          <a:p>
            <a:pPr marL="0" indent="0">
              <a:lnSpc>
                <a:spcPct val="100000"/>
              </a:lnSpc>
              <a:spcBef>
                <a:spcPts val="200"/>
              </a:spcBef>
              <a:buNone/>
            </a:pPr>
            <a:r>
              <a:rPr lang="en-US" sz="2400" b="1" i="0" dirty="0">
                <a:solidFill>
                  <a:srgbClr val="5F5B61"/>
                </a:solidFill>
                <a:effectLst/>
                <a:latin typeface="open_sansregular"/>
              </a:rPr>
              <a:t>Clarified that wristbands that are non-electronic shall be worn on the wrist or forearm of a player and certain colors are restricted (1-6-1)</a:t>
            </a:r>
            <a:r>
              <a:rPr lang="en-US" sz="2400" b="0" i="0" dirty="0">
                <a:solidFill>
                  <a:srgbClr val="5F5B61"/>
                </a:solidFill>
                <a:effectLst/>
                <a:latin typeface="open_sansregular"/>
              </a:rPr>
              <a:t> — With the increase in popularity of these style of communication systems, confusion has occurred when the players wear them other than on their arm. This change will prohibit these types of products from being worn other places.</a:t>
            </a:r>
            <a:endParaRPr lang="en-US" sz="2400" dirty="0">
              <a:solidFill>
                <a:schemeClr val="accent1">
                  <a:lumMod val="50000"/>
                </a:schemeClr>
              </a:solidFill>
            </a:endParaRPr>
          </a:p>
        </p:txBody>
      </p:sp>
      <p:pic>
        <p:nvPicPr>
          <p:cNvPr id="1026" name="Picture 2">
            <a:extLst>
              <a:ext uri="{FF2B5EF4-FFF2-40B4-BE49-F238E27FC236}">
                <a16:creationId xmlns:a16="http://schemas.microsoft.com/office/drawing/2014/main" id="{38FD869A-B903-45FC-8761-C39D167AA1E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6177" r="16177"/>
          <a:stretch/>
        </p:blipFill>
        <p:spPr bwMode="auto">
          <a:xfrm>
            <a:off x="6751337" y="2108438"/>
            <a:ext cx="5202240" cy="4347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44844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2024 Points of emphasis – profanity</a:t>
            </a:r>
          </a:p>
        </p:txBody>
      </p:sp>
      <p:sp>
        <p:nvSpPr>
          <p:cNvPr id="3" name="Content Placeholder 2"/>
          <p:cNvSpPr>
            <a:spLocks noGrp="1"/>
          </p:cNvSpPr>
          <p:nvPr>
            <p:ph idx="1"/>
          </p:nvPr>
        </p:nvSpPr>
        <p:spPr>
          <a:xfrm>
            <a:off x="293584" y="2053622"/>
            <a:ext cx="7492195" cy="4741459"/>
          </a:xfrm>
        </p:spPr>
        <p:txBody>
          <a:bodyPr>
            <a:noAutofit/>
          </a:bodyPr>
          <a:lstStyle/>
          <a:p>
            <a:pPr marL="0" indent="0" algn="l">
              <a:buNone/>
            </a:pPr>
            <a:r>
              <a:rPr lang="en-US" sz="1600" b="1" i="0" dirty="0">
                <a:solidFill>
                  <a:srgbClr val="5F5B61"/>
                </a:solidFill>
                <a:effectLst/>
                <a:latin typeface="open_sansregular"/>
              </a:rPr>
              <a:t>Profanity (Direct or Indirect)</a:t>
            </a:r>
            <a:endParaRPr lang="en-US" sz="1600" b="0" i="0" dirty="0">
              <a:solidFill>
                <a:srgbClr val="5F5B61"/>
              </a:solidFill>
              <a:effectLst/>
              <a:latin typeface="open_sansregular"/>
            </a:endParaRPr>
          </a:p>
          <a:p>
            <a:pPr marL="0" indent="0" algn="l">
              <a:buNone/>
            </a:pPr>
            <a:r>
              <a:rPr lang="en-US" sz="1600" b="0" i="0" dirty="0">
                <a:solidFill>
                  <a:srgbClr val="5F5B61"/>
                </a:solidFill>
                <a:effectLst/>
                <a:latin typeface="open_sansregular"/>
              </a:rPr>
              <a:t>Education-based athletics is a direct extension of the classroom. When the educational component is removed, then everything changes, and it becomes a completely different game, devoid of accountability and structure. A student who blurts out a profanity either toward someone or simply out of frustration in school would be disciplined by the classroom teacher or the building principal. There is no excuse for foul language in school or on the baseball field. Regardless of what is portrayed at other levels, this is not acceptable and should be addressed by the umpire(s). The rule support for this behavior is clear, the penalties are: (1) a verbal warning to the offender, (2) issuance of a written warning to the offender which warrants being restricted to the bench/dugout for the remainder of the game, or (3) eject the offender for a major offense. The Bench and Field Conduct Section (NFHS Rule 3-3-1f1-4) provides several sub-articles addressing profanity and harmful behaviors. High school sports and other activities exist to lift people up, positively challenge them and their abilities, not to demean or tear people down. The goal is to treat everyone fairly and treat each other with respect. Any language that is profane, intimidating, insulting, demeaning or hurtful will not be tolerated. Coaches, school administrators and parent groups should work together to ensure that the game creates a positive environment for all involved. Profanity spoken loud enough to be heard is profanity that needs to be dealt with immediately.</a:t>
            </a:r>
          </a:p>
          <a:p>
            <a:pPr marL="0" indent="0">
              <a:lnSpc>
                <a:spcPct val="100000"/>
              </a:lnSpc>
              <a:spcBef>
                <a:spcPts val="200"/>
              </a:spcBef>
              <a:buNone/>
            </a:pPr>
            <a:endParaRPr lang="en-US" sz="1200" b="1" dirty="0">
              <a:solidFill>
                <a:schemeClr val="accent1">
                  <a:lumMod val="50000"/>
                </a:schemeClr>
              </a:solidFill>
            </a:endParaRPr>
          </a:p>
        </p:txBody>
      </p:sp>
      <p:pic>
        <p:nvPicPr>
          <p:cNvPr id="5122" name="Picture 2" descr="Beating the odds – An umpire's near impossible road to the majors | Think  Blue LA">
            <a:extLst>
              <a:ext uri="{FF2B5EF4-FFF2-40B4-BE49-F238E27FC236}">
                <a16:creationId xmlns:a16="http://schemas.microsoft.com/office/drawing/2014/main" id="{F1B4C46A-1243-4C24-8FEC-D721929AB2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07449" y="3077079"/>
            <a:ext cx="3690967" cy="26945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961137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nded">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docProps/app.xml><?xml version="1.0" encoding="utf-8"?>
<Properties xmlns="http://schemas.openxmlformats.org/officeDocument/2006/extended-properties" xmlns:vt="http://schemas.openxmlformats.org/officeDocument/2006/docPropsVTypes">
  <Template/>
  <TotalTime>1291</TotalTime>
  <Words>1908</Words>
  <Application>Microsoft Office PowerPoint</Application>
  <PresentationFormat>Widescreen</PresentationFormat>
  <Paragraphs>71</Paragraphs>
  <Slides>17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Arial</vt:lpstr>
      <vt:lpstr>Calibri</vt:lpstr>
      <vt:lpstr>Corbel</vt:lpstr>
      <vt:lpstr>Garamond</vt:lpstr>
      <vt:lpstr>Georgia</vt:lpstr>
      <vt:lpstr>open_sansregular</vt:lpstr>
      <vt:lpstr>Wingdings</vt:lpstr>
      <vt:lpstr>Banded</vt:lpstr>
      <vt:lpstr>2025 S.M.U.A.  Interpreter’s clinic</vt:lpstr>
      <vt:lpstr>Clinic agenda</vt:lpstr>
      <vt:lpstr>2025 Rules change –  bats &amp; drying agents</vt:lpstr>
      <vt:lpstr>2025 Rules change –  definition of forfeiture</vt:lpstr>
      <vt:lpstr>Points of emphasis –  Use of Authenticated Mark Program Balls</vt:lpstr>
      <vt:lpstr>Points of emphasis –  Pitching positions</vt:lpstr>
      <vt:lpstr>Legal windup position</vt:lpstr>
      <vt:lpstr>Legal set position</vt:lpstr>
      <vt:lpstr>Points of emphasis –  bench decorum</vt:lpstr>
      <vt:lpstr>Points of emphasis –  use of props</vt:lpstr>
      <vt:lpstr>Points of emphasis –  improper use of communication equipment</vt:lpstr>
      <vt:lpstr>Maine points of emphasis – eye black usage</vt:lpstr>
      <vt:lpstr>Maine points of emphasis -responsibilities for spectator conduct</vt:lpstr>
      <vt:lpstr>Maine points of emphasis – participant &amp; Umpire behavior expectations</vt:lpstr>
      <vt:lpstr>Coach’s visits to umpire Once again all meeting with coach with base umpire will take place at the 45 foot mark on one of the foul lines</vt:lpstr>
      <vt:lpstr>2024 Rules change – Wearing of wristbands</vt:lpstr>
      <vt:lpstr>2024 Points of emphasis – profanity</vt:lpstr>
    </vt:vector>
  </TitlesOfParts>
  <Company>Hilton Worldwide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2025 SMUA Interpreter's Clinic</dc:title>
  <dc:creator>Chris Barstow</dc:creator>
  <cp:lastModifiedBy>Dan Labrie</cp:lastModifiedBy>
  <cp:revision>65</cp:revision>
  <dcterms:created xsi:type="dcterms:W3CDTF">2023-02-07T17:36:26Z</dcterms:created>
  <dcterms:modified xsi:type="dcterms:W3CDTF">2025-03-17T00:48:46Z</dcterms:modified>
</cp:coreProperties>
</file>